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4.xml" ContentType="application/vnd.openxmlformats-officedocument.theme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4516" r:id="rId2"/>
    <p:sldMasterId id="2147484291" r:id="rId3"/>
    <p:sldMasterId id="2147484528" r:id="rId4"/>
    <p:sldMasterId id="2147484502" r:id="rId5"/>
  </p:sldMasterIdLst>
  <p:notesMasterIdLst>
    <p:notesMasterId r:id="rId28"/>
  </p:notesMasterIdLst>
  <p:sldIdLst>
    <p:sldId id="333" r:id="rId6"/>
    <p:sldId id="334" r:id="rId7"/>
    <p:sldId id="335" r:id="rId8"/>
    <p:sldId id="336" r:id="rId9"/>
    <p:sldId id="315" r:id="rId10"/>
    <p:sldId id="316" r:id="rId11"/>
    <p:sldId id="317" r:id="rId12"/>
    <p:sldId id="318" r:id="rId13"/>
    <p:sldId id="319" r:id="rId14"/>
    <p:sldId id="320" r:id="rId15"/>
    <p:sldId id="321" r:id="rId16"/>
    <p:sldId id="322" r:id="rId17"/>
    <p:sldId id="323" r:id="rId18"/>
    <p:sldId id="324" r:id="rId19"/>
    <p:sldId id="325" r:id="rId20"/>
    <p:sldId id="327" r:id="rId21"/>
    <p:sldId id="328" r:id="rId22"/>
    <p:sldId id="329" r:id="rId23"/>
    <p:sldId id="330" r:id="rId24"/>
    <p:sldId id="331" r:id="rId25"/>
    <p:sldId id="332" r:id="rId26"/>
    <p:sldId id="326" r:id="rId27"/>
  </p:sldIdLst>
  <p:sldSz cx="17327563" cy="9747250"/>
  <p:notesSz cx="6858000" cy="9144000"/>
  <p:defaultTextStyle>
    <a:defPPr>
      <a:defRPr lang="en-US"/>
    </a:defPPr>
    <a:lvl1pPr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773113" indent="-315913"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1546225" indent="-631825"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2319338" indent="-947738"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3094038" indent="-1265238"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3070">
          <p15:clr>
            <a:srgbClr val="A4A3A4"/>
          </p15:clr>
        </p15:guide>
        <p15:guide id="2" pos="545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 useTimings="0">
    <p:browse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9C9C9"/>
    <a:srgbClr val="CFCFCF"/>
    <a:srgbClr val="ECECEC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>
      <p:cViewPr varScale="1">
        <p:scale>
          <a:sx n="49" d="100"/>
          <a:sy n="49" d="100"/>
        </p:scale>
        <p:origin x="-640" y="-112"/>
      </p:cViewPr>
      <p:guideLst>
        <p:guide orient="horz" pos="3070"/>
        <p:guide pos="5457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2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3" Type="http://schemas.openxmlformats.org/officeDocument/2006/relationships/tableStyles" Target="tableStyles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png>
</file>

<file path=ppt/media/image26.jpg>
</file>

<file path=ppt/media/image27.png>
</file>

<file path=ppt/media/image28.jpg>
</file>

<file path=ppt/media/image29.png>
</file>

<file path=ppt/media/image3.png>
</file>

<file path=ppt/media/image30.jpg>
</file>

<file path=ppt/media/image31.png>
</file>

<file path=ppt/media/image32.jpg>
</file>

<file path=ppt/media/image33.png>
</file>

<file path=ppt/media/image34.png>
</file>

<file path=ppt/media/image35.png>
</file>

<file path=ppt/media/image36.jp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0446B5-9575-414A-8051-8D0B7DCD405A}" type="datetimeFigureOut">
              <a:rPr lang="en-US" smtClean="0"/>
              <a:t>11/6/14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B83177-50F0-40F0-A851-020B23A726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5961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Relationship Id="rId3" Type="http://schemas.openxmlformats.org/officeDocument/2006/relationships/image" Target="../media/image6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8.png"/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10.png"/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12.png"/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1.pn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3.png"/><Relationship Id="rId3" Type="http://schemas.openxmlformats.org/officeDocument/2006/relationships/image" Target="../media/image1.emf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1.emf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5.png"/><Relationship Id="rId3" Type="http://schemas.openxmlformats.org/officeDocument/2006/relationships/image" Target="../media/image1.emf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6.png"/><Relationship Id="rId3" Type="http://schemas.openxmlformats.org/officeDocument/2006/relationships/image" Target="../media/image1.emf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7.png"/><Relationship Id="rId3" Type="http://schemas.openxmlformats.org/officeDocument/2006/relationships/image" Target="../media/image1.emf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8.png"/><Relationship Id="rId3" Type="http://schemas.openxmlformats.org/officeDocument/2006/relationships/image" Target="../media/image1.emf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9.jpg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0.jp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1.jpg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2.jpg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3.jpg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4.jpg"/><Relationship Id="rId3" Type="http://schemas.openxmlformats.org/officeDocument/2006/relationships/image" Target="../media/image25.pn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6.jpg"/><Relationship Id="rId3" Type="http://schemas.openxmlformats.org/officeDocument/2006/relationships/image" Target="../media/image27.png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8.jpg"/><Relationship Id="rId3" Type="http://schemas.openxmlformats.org/officeDocument/2006/relationships/image" Target="../media/image29.png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30.jpg"/><Relationship Id="rId3" Type="http://schemas.openxmlformats.org/officeDocument/2006/relationships/image" Target="../media/image31.png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32.jpg"/><Relationship Id="rId3" Type="http://schemas.openxmlformats.org/officeDocument/2006/relationships/image" Target="../media/image3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element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15877477" cy="6848735"/>
          </a:xfrm>
        </p:spPr>
        <p:txBody>
          <a:bodyPr/>
          <a:lstStyle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10146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92892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elements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2"/>
          </p:nvPr>
        </p:nvSpPr>
        <p:spPr>
          <a:xfrm>
            <a:off x="8581834" y="1947862"/>
            <a:ext cx="7837679" cy="67357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10" name="Content Placeholder 2"/>
          <p:cNvSpPr>
            <a:spLocks noGrp="1"/>
          </p:cNvSpPr>
          <p:nvPr>
            <p:ph idx="15"/>
          </p:nvPr>
        </p:nvSpPr>
        <p:spPr>
          <a:xfrm>
            <a:off x="541338" y="1947862"/>
            <a:ext cx="7837679" cy="67357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660058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nter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9" y="1978025"/>
            <a:ext cx="15742442" cy="6575425"/>
          </a:xfrm>
        </p:spPr>
        <p:txBody>
          <a:bodyPr anchor="ctr"/>
          <a:lstStyle>
            <a:lvl1pPr marL="0" indent="0">
              <a:lnSpc>
                <a:spcPct val="150000"/>
              </a:lnSpc>
              <a:buNone/>
              <a:defRPr sz="40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017445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8" y="3251200"/>
            <a:ext cx="15742442" cy="5432425"/>
          </a:xfrm>
        </p:spPr>
        <p:txBody>
          <a:bodyPr anchor="t"/>
          <a:lstStyle>
            <a:lvl1pPr marL="0" indent="0">
              <a:lnSpc>
                <a:spcPts val="4500"/>
              </a:lnSpc>
              <a:buNone/>
              <a:defRPr sz="36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541338" y="1978025"/>
            <a:ext cx="15741650" cy="1273175"/>
          </a:xfrm>
        </p:spPr>
        <p:txBody>
          <a:bodyPr anchor="b"/>
          <a:lstStyle>
            <a:lvl1pPr marL="0" indent="0">
              <a:buNone/>
              <a:defRPr sz="40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6854979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with pull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9" y="1978025"/>
            <a:ext cx="6293642" cy="6423025"/>
          </a:xfrm>
        </p:spPr>
        <p:txBody>
          <a:bodyPr anchor="ctr"/>
          <a:lstStyle>
            <a:lvl1pPr marL="0" indent="0">
              <a:buNone/>
              <a:defRPr sz="44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7062788" y="1978025"/>
            <a:ext cx="9144000" cy="6423025"/>
          </a:xfrm>
        </p:spPr>
        <p:txBody>
          <a:bodyPr/>
          <a:lstStyle>
            <a:lvl1pPr marL="0" indent="0">
              <a:lnSpc>
                <a:spcPts val="4800"/>
              </a:lnSpc>
              <a:spcBef>
                <a:spcPts val="0"/>
              </a:spcBef>
              <a:spcAft>
                <a:spcPts val="1200"/>
              </a:spcAft>
              <a:buNone/>
              <a:defRPr sz="40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5912168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element with bulleted list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sz="4000" cap="none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15877477" cy="6848735"/>
          </a:xfrm>
        </p:spPr>
        <p:txBody>
          <a:bodyPr/>
          <a:lstStyle>
            <a:lvl1pPr>
              <a:defRPr sz="3200"/>
            </a:lvl1pPr>
            <a:lvl2pPr>
              <a:defRPr sz="3200"/>
            </a:lvl2pPr>
            <a:lvl3pPr>
              <a:defRPr sz="3200"/>
            </a:lvl3pPr>
            <a:lvl4pPr>
              <a:defRPr sz="2800">
                <a:solidFill>
                  <a:schemeClr val="bg2">
                    <a:lumMod val="75000"/>
                  </a:schemeClr>
                </a:solidFill>
              </a:defRPr>
            </a:lvl4pPr>
            <a:lvl5pPr>
              <a:defRPr sz="2800">
                <a:solidFill>
                  <a:schemeClr val="bg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43169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imated main">
    <p:bg>
      <p:bgPr>
        <a:gradFill>
          <a:gsLst>
            <a:gs pos="0">
              <a:srgbClr val="ECECEC"/>
            </a:gs>
            <a:gs pos="100000">
              <a:srgbClr val="C9C9C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9603" y="6206248"/>
            <a:ext cx="6571528" cy="606976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9746" y="6370640"/>
            <a:ext cx="2191060" cy="202376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4346" y="1417952"/>
            <a:ext cx="6055622" cy="559324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0781" y="-2855032"/>
            <a:ext cx="8490780" cy="784246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63" y="3693123"/>
            <a:ext cx="5008662" cy="462622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5576" y="2754599"/>
            <a:ext cx="1261606" cy="116527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9516" y="1379334"/>
            <a:ext cx="7414574" cy="5838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93183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228E-6 1.72638E-6 C 0.00706 -0.00098 0.01631 -0.00766 0.02071 -0.00326 L 0.03088 0.00684 C 0.0328 0.00912 0.03491 0.00309 0.03756 0.00244 C 0.04004 0.00179 0.04535 0.00684 0.04618 0.00277 C 0.04535 -0.00082 0.04645 -0.00358 0.04379 -0.00424 C 0.04105 -0.00505 0.03527 -0.00228 0.03088 -0.00082 C 0.0263 0.00032 0.02089 -0.00033 0.01723 0.00293 C 0.01292 0.00749 0.01347 0.00244 0.00358 0.00293 C -0.0065 0.00244 -0.00559 0.00602 -0.00943 0.00179 C -0.01282 -0.00163 -0.03188 0.00244 -0.03472 -0.00082 C -0.03729 -0.00277 -0.03811 1.72638E-6 -0.04022 0.00081 C -0.0426 0.0013 -0.04837 0.00032 -0.04837 0.00374 C -0.04837 0.0083 -0.03894 0.00716 -0.03683 0.00749 C -0.03463 0.00798 -0.03188 0.007 -0.0295 0.00488 C -0.02602 0.00146 -0.02556 0.00635 -0.02217 0.00293 C -0.01511 0.00065 -0.00724 0.00114 -1.94228E-6 1.72638E-6 Z " pathEditMode="relative" rAng="0" ptsTypes="AAAAAAAAAAAAAAAAA">
                                      <p:cBhvr>
                                        <p:cTn id="6" dur="59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0" y="13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4705E-6 1.88925E-6 C -3.14705E-6 0.0044 0.02172 0.0101 0.02694 0.01091 C 0.03225 0.01172 0.03207 0.00765 0.03225 0.00537 C 0.03244 0.00407 0.02767 -0.00358 0.03106 -0.00749 C 0.03134 -0.0101 0.0569 -0.01238 0.05809 -0.00847 C 0.05845 -0.00473 0.04004 0.01514 0.03702 0.01922 C 0.03463 0.02345 -0.012 0.0013 -0.012 0.0026 C -0.012 0.00391 0.05103 0.01205 0.05076 0.00961 C 0.05058 0.00847 0.04233 -0.00261 0.04206 -0.00375 C 0.04187 -0.00635 0.02795 -0.0114 0.0252 -0.0114 C 0.02291 -0.0114 -3.14705E-6 -0.00473 -3.14705E-6 1.88925E-6 Z " pathEditMode="relative" rAng="0" ptsTypes="AAAAAAAAAAA">
                                      <p:cBhvr>
                                        <p:cTn id="8" dur="59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0" y="407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26" presetClass="pat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E-6 3.32248E-6 C 0.00366 -0.00179 0.01072 -0.00163 0.01163 0.00049 C 0.01237 0.00228 0.00394 0.00716 0.00183 0.00716 C 0.00091 0.00733 -0.00092 0.00733 -0.00083 0.01237 C -0.00302 0.01254 0.00623 0.02426 0.00934 0.02475 C 0.01264 0.02475 0.01814 0.00912 0.02153 0.0083 C 0.0251 0.00716 0.01731 0.00456 0.0153 0.00635 C 0.01301 0.00847 0.01026 0.01938 0.00815 0.01938 C 0.00724 0.01905 0.00357 0.02508 0.00275 0.02508 C 0.00046 0.02508 -0.00944 0.01368 -0.0099 0.00944 C -0.01035 0.00505 -0.00348 0.00114 1.388E-6 3.32248E-6 Z " pathEditMode="relative" rAng="16200000" ptsTypes="AAAAAAAAAAA">
                                      <p:cBhvr>
                                        <p:cTn id="10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3" y="120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2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8 -0.00033 C -0.00522 -0.00342 -0.0022 -0.01873 -0.0043 -0.02883 C -0.00641 -0.03941 -0.00604 -0.05244 -0.00293 -0.05896 C -0.00201 -0.0601 0.00449 -0.07248 0.00578 -0.07492 C 0.00862 -0.07899 0.0208 -0.08013 0.01961 -0.08534 C 0.01814 -0.09121 0.0033 -0.08844 -0.00302 -0.09365 C -0.00879 -0.09886 -0.01521 -0.09479 -0.01401 -0.08779 C -0.01328 -0.0816 -0.01319 -0.01954 -0.00989 -0.01743 C -0.00888 -0.01661 0.00687 -0.01954 0.0088 -0.01808 C 0.01219 -0.01384 0.02053 -0.04186 0.02263 -0.01629 C 0.02392 0.00521 0.00358 0.00032 -0.00018 -0.00033 Z " pathEditMode="relative" rAng="10440000" ptsTypes="AAAAAAAAAAA">
                                      <p:cBhvr>
                                        <p:cTn id="12" dur="59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7" y="-480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46 -0.00016 C 0.00458 0.02199 0.00724 0.0798 0.00669 0.08469 C 0.00632 0.08941 -2.80348E-6 0.09967 -0.00275 0.02866 C -0.01099 -0.03322 -0.02125 -0.04251 -0.02089 -0.04723 C -0.02034 -0.05212 -0.00421 -0.02215 0.00046 -0.00016 Z " pathEditMode="relative" rAng="4800000" ptsTypes="AAAAA">
                                      <p:cBhvr>
                                        <p:cTn id="14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05" y="1954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8699E-6 3.74593E-6 C 0.00101 0.01596 0.01869 0.02052 0.0263 0.02052 C 0.03381 0.02052 0.04316 0.00456 0.0459 -0.00114 C 0.04682 -0.00473 0.05562 -0.00114 0.05662 -0.00391 C 0.05919 -0.00896 0.07788 -0.01336 0.08603 -0.01629 C 0.09391 -0.01971 0.10646 -0.03795 0.10472 -0.02281 C 0.10289 -0.00864 0.08878 -0.04088 0.08072 -0.04333 C 0.07266 -0.04528 0.05846 -0.02851 0.05571 -0.03437 C 0.05479 -0.03632 0.03399 -0.02965 0.03308 -0.03241 C 0.02859 -0.0316 0.0307 -0.01515 0.01283 -0.01515 C -0.00192 -0.01515 -0.00119 -0.01808 -4.78699E-6 3.74593E-6 Z " pathEditMode="relative" rAng="0" ptsTypes="AAAAAAAAAAA">
                                      <p:cBhvr>
                                        <p:cTn id="16" dur="59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04" y="-115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6" presetClass="emph" presetSubtype="0" repeatCount="indefinite" accel="26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30000" fill="hold"/>
                                        <p:tgtEl>
                                          <p:spTgt spid="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6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15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" presetClass="emph" presetSubtype="0" repeatCount="indefinite" accel="24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" dur="10000" fill="hold"/>
                                        <p:tgtEl>
                                          <p:spTgt spid="16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6" presetClass="emph" presetSubtype="0" repeatCount="indefinite" accel="21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30000" fill="hold"/>
                                        <p:tgtEl>
                                          <p:spTgt spid="11"/>
                                        </p:tgtEl>
                                      </p:cBhvr>
                                      <p:by x="70000" y="7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imated alternate">
    <p:bg>
      <p:bgPr>
        <a:gradFill>
          <a:gsLst>
            <a:gs pos="0">
              <a:srgbClr val="ECECEC"/>
            </a:gs>
            <a:gs pos="100000">
              <a:srgbClr val="C9C9C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9603" y="6206248"/>
            <a:ext cx="6571528" cy="606976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9746" y="6370640"/>
            <a:ext cx="2191060" cy="202376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4346" y="1417952"/>
            <a:ext cx="6055622" cy="559324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0781" y="-2855032"/>
            <a:ext cx="8490780" cy="784246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63" y="3693123"/>
            <a:ext cx="5008662" cy="462622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5576" y="2754599"/>
            <a:ext cx="1261606" cy="1165276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846114" y="2249589"/>
            <a:ext cx="13825230" cy="3001546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chemeClr val="tx1">
                    <a:lumMod val="75000"/>
                  </a:schemeClr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12" name="Picture 2" descr="logo-brightcove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4413" y="1039813"/>
            <a:ext cx="3627437" cy="882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7153300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228E-6 1.72638E-6 C 0.00706 -0.00098 0.01631 -0.00766 0.02071 -0.00326 L 0.03088 0.00684 C 0.0328 0.00912 0.03491 0.00309 0.03756 0.00244 C 0.04004 0.00179 0.04535 0.00684 0.04618 0.00277 C 0.04535 -0.00082 0.04645 -0.00358 0.04379 -0.00424 C 0.04105 -0.00505 0.03527 -0.00228 0.03088 -0.00082 C 0.0263 0.00032 0.02089 -0.00033 0.01723 0.00293 C 0.01292 0.00749 0.01347 0.00244 0.00358 0.00293 C -0.0065 0.00244 -0.00559 0.00602 -0.00943 0.00179 C -0.01282 -0.00163 -0.03188 0.00244 -0.03472 -0.00082 C -0.03729 -0.00277 -0.03811 1.72638E-6 -0.04022 0.00081 C -0.0426 0.0013 -0.04837 0.00032 -0.04837 0.00374 C -0.04837 0.0083 -0.03894 0.00716 -0.03683 0.00749 C -0.03463 0.00798 -0.03188 0.007 -0.0295 0.00488 C -0.02602 0.00146 -0.02556 0.00635 -0.02217 0.00293 C -0.01511 0.00065 -0.00724 0.00114 -1.94228E-6 1.72638E-6 Z " pathEditMode="relative" rAng="0" ptsTypes="AAAAAAAAAAAAAAAAA">
                                      <p:cBhvr>
                                        <p:cTn id="6" dur="59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0" y="13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4705E-6 1.88925E-6 C -3.14705E-6 0.0044 0.02172 0.0101 0.02694 0.01091 C 0.03225 0.01172 0.03207 0.00765 0.03225 0.00537 C 0.03244 0.00407 0.02767 -0.00358 0.03106 -0.00749 C 0.03134 -0.0101 0.0569 -0.01238 0.05809 -0.00847 C 0.05845 -0.00473 0.04004 0.01514 0.03702 0.01922 C 0.03463 0.02345 -0.012 0.0013 -0.012 0.0026 C -0.012 0.00391 0.05103 0.01205 0.05076 0.00961 C 0.05058 0.00847 0.04233 -0.00261 0.04206 -0.00375 C 0.04187 -0.00635 0.02795 -0.0114 0.0252 -0.0114 C 0.02291 -0.0114 -3.14705E-6 -0.00473 -3.14705E-6 1.88925E-6 Z " pathEditMode="relative" rAng="0" ptsTypes="AAAAAAAAAAA">
                                      <p:cBhvr>
                                        <p:cTn id="8" dur="59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0" y="407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26" presetClass="pat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E-6 3.32248E-6 C 0.00366 -0.00179 0.01072 -0.00163 0.01163 0.00049 C 0.01237 0.00228 0.00394 0.00716 0.00183 0.00716 C 0.00091 0.00733 -0.00092 0.00733 -0.00083 0.01237 C -0.00302 0.01254 0.00623 0.02426 0.00934 0.02475 C 0.01264 0.02475 0.01814 0.00912 0.02153 0.0083 C 0.0251 0.00716 0.01731 0.00456 0.0153 0.00635 C 0.01301 0.00847 0.01026 0.01938 0.00815 0.01938 C 0.00724 0.01905 0.00357 0.02508 0.00275 0.02508 C 0.00046 0.02508 -0.00944 0.01368 -0.0099 0.00944 C -0.01035 0.00505 -0.00348 0.00114 1.388E-6 3.32248E-6 Z " pathEditMode="relative" rAng="16200000" ptsTypes="AAAAAAAAAAA">
                                      <p:cBhvr>
                                        <p:cTn id="10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3" y="120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2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24324E-6 1.00977E-6 C -0.00504 -0.0031 -0.00201 -0.0184 -0.00412 -0.0285 C -0.00623 -0.03909 -0.00586 -0.05212 -0.00275 -0.05863 C -0.00183 -0.05977 0.00468 -0.07215 0.00596 -0.07459 C 0.0088 -0.07867 0.02098 -0.07981 0.01979 -0.08502 C 0.01833 -0.09088 0.00348 -0.08811 -0.00275 -0.09332 C -0.00861 -0.09854 -0.01502 -0.09446 -0.01383 -0.08746 C -0.0131 -0.08127 -0.01291 -0.01922 -0.00971 -0.0171 C -0.0087 -0.01629 0.00706 -0.01922 0.00898 -0.01775 C 0.01237 -0.01352 0.02071 -0.04153 0.02282 -0.01596 C 0.0241 0.00554 0.00376 0.00065 -3.24324E-6 1.00977E-6 Z " pathEditMode="relative" rAng="10440000" ptsTypes="AAAAAAAAAAA">
                                      <p:cBhvr>
                                        <p:cTn id="12" dur="59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7" y="-480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71965E-5 -0.00016 C 0.0044 0.02199 0.00687 0.07997 0.00632 0.08469 C 0.00596 0.08941 -0.00027 0.09967 -0.00293 0.02866 C -0.01127 -0.0329 -0.02144 -0.04251 -0.02107 -0.04723 C -0.02052 -0.05212 -0.00458 -0.02215 8.71965E-5 -0.00016 Z " pathEditMode="relative" rAng="4800000" ptsTypes="AAAAA">
                                      <p:cBhvr>
                                        <p:cTn id="14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6" y="1954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8699E-6 3.74593E-6 C 0.00101 0.01596 0.01869 0.02052 0.0263 0.02052 C 0.03381 0.02052 0.04316 0.00456 0.0459 -0.00114 C 0.04682 -0.00473 0.05562 -0.00114 0.05662 -0.00391 C 0.05919 -0.00896 0.07788 -0.01336 0.08603 -0.01629 C 0.09391 -0.01971 0.10646 -0.03795 0.10472 -0.02281 C 0.10289 -0.00864 0.08878 -0.04088 0.08072 -0.04333 C 0.07266 -0.04528 0.05846 -0.02851 0.05571 -0.03437 C 0.05479 -0.03632 0.03399 -0.02965 0.03308 -0.03241 C 0.02859 -0.0316 0.0307 -0.01515 0.01283 -0.01515 C -0.00192 -0.01515 -0.00119 -0.01808 -4.78699E-6 3.74593E-6 Z " pathEditMode="relative" rAng="0" ptsTypes="AAAAAAAAAAA">
                                      <p:cBhvr>
                                        <p:cTn id="16" dur="59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04" y="-115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6" presetClass="emph" presetSubtype="0" repeatCount="indefinite" accel="26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30000" fill="hold"/>
                                        <p:tgtEl>
                                          <p:spTgt spid="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6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15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" presetClass="emph" presetSubtype="0" repeatCount="indefinite" accel="24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" dur="10000" fill="hold"/>
                                        <p:tgtEl>
                                          <p:spTgt spid="16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6" presetClass="emph" presetSubtype="0" repeatCount="indefinite" accel="21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30000" fill="hold"/>
                                        <p:tgtEl>
                                          <p:spTgt spid="11"/>
                                        </p:tgtEl>
                                      </p:cBhvr>
                                      <p:by x="70000" y="7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 solutions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4797425"/>
            <a:ext cx="17327563" cy="4949825"/>
          </a:xfrm>
          <a:prstGeom prst="rect">
            <a:avLst/>
          </a:prstGeom>
          <a:gradFill flip="none" rotWithShape="1">
            <a:gsLst>
              <a:gs pos="0">
                <a:srgbClr val="000000"/>
              </a:gs>
              <a:gs pos="100000">
                <a:srgbClr val="000000">
                  <a:alpha val="0"/>
                </a:srgbClr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ctrTitle"/>
          </p:nvPr>
        </p:nvSpPr>
        <p:spPr>
          <a:xfrm>
            <a:off x="662781" y="8120507"/>
            <a:ext cx="14912157" cy="1096518"/>
          </a:xfrm>
        </p:spPr>
        <p:txBody>
          <a:bodyPr anchor="t">
            <a:normAutofit/>
          </a:bodyPr>
          <a:lstStyle>
            <a:lvl1pPr algn="l">
              <a:lnSpc>
                <a:spcPts val="3600"/>
              </a:lnSpc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3" name="Picture 2" descr="brightcove_ppt_media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619" y="6218683"/>
            <a:ext cx="6992436" cy="1909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50051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ing solutions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3197225"/>
            <a:ext cx="17327563" cy="6550025"/>
          </a:xfrm>
          <a:prstGeom prst="rect">
            <a:avLst/>
          </a:prstGeom>
          <a:gradFill flip="none" rotWithShape="1">
            <a:gsLst>
              <a:gs pos="0">
                <a:srgbClr val="000000"/>
              </a:gs>
              <a:gs pos="100000">
                <a:srgbClr val="000000">
                  <a:alpha val="0"/>
                </a:srgbClr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ctrTitle"/>
          </p:nvPr>
        </p:nvSpPr>
        <p:spPr>
          <a:xfrm>
            <a:off x="662781" y="8120507"/>
            <a:ext cx="14912157" cy="1096518"/>
          </a:xfrm>
        </p:spPr>
        <p:txBody>
          <a:bodyPr anchor="t">
            <a:normAutofit/>
          </a:bodyPr>
          <a:lstStyle>
            <a:lvl1pPr algn="l">
              <a:lnSpc>
                <a:spcPts val="3600"/>
              </a:lnSpc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6" name="Picture 5" descr="brightcove_ppt_marketing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618" y="6218683"/>
            <a:ext cx="9293173" cy="1909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25597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69969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terprise solutions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3197225"/>
            <a:ext cx="17327563" cy="6550025"/>
          </a:xfrm>
          <a:prstGeom prst="rect">
            <a:avLst/>
          </a:prstGeom>
          <a:gradFill flip="none" rotWithShape="1">
            <a:gsLst>
              <a:gs pos="0">
                <a:srgbClr val="000000"/>
              </a:gs>
              <a:gs pos="100000">
                <a:srgbClr val="000000">
                  <a:alpha val="0"/>
                </a:srgbClr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ctrTitle"/>
          </p:nvPr>
        </p:nvSpPr>
        <p:spPr>
          <a:xfrm>
            <a:off x="662781" y="8120507"/>
            <a:ext cx="14912157" cy="1096518"/>
          </a:xfrm>
        </p:spPr>
        <p:txBody>
          <a:bodyPr anchor="t">
            <a:normAutofit/>
          </a:bodyPr>
          <a:lstStyle>
            <a:lvl1pPr algn="l">
              <a:lnSpc>
                <a:spcPts val="3600"/>
              </a:lnSpc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6" name="Picture 5" descr="lockup-enterprise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381" y="6210745"/>
            <a:ext cx="9293173" cy="1909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79823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blu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7970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gree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51315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oran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69602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pi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86079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indigo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66547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black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31863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7014" y="5345420"/>
            <a:ext cx="13567329" cy="716429"/>
          </a:xfrm>
          <a:prstGeom prst="rect">
            <a:avLst/>
          </a:prstGeom>
        </p:spPr>
        <p:txBody>
          <a:bodyPr lIns="91477" tIns="45738" rIns="91477" bIns="45738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89763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Cloud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30112801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c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5237836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elements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2"/>
          </p:nvPr>
        </p:nvSpPr>
        <p:spPr>
          <a:xfrm>
            <a:off x="8581834" y="1947862"/>
            <a:ext cx="7837679" cy="67357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10" name="Content Placeholder 2"/>
          <p:cNvSpPr>
            <a:spLocks noGrp="1"/>
          </p:cNvSpPr>
          <p:nvPr>
            <p:ph idx="15"/>
          </p:nvPr>
        </p:nvSpPr>
        <p:spPr>
          <a:xfrm>
            <a:off x="541338" y="1947862"/>
            <a:ext cx="7837679" cy="67357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61274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encoder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97882131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0017180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rform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9641711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Cloud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vc-bolt-logo-ondar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8365" y="3349625"/>
            <a:ext cx="11990832" cy="2282952"/>
          </a:xfrm>
          <a:prstGeom prst="rect">
            <a:avLst/>
          </a:prstGeom>
          <a:effectLst>
            <a:outerShdw blurRad="50800" dist="38100" dir="5400000" algn="tl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28126514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c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once-logo-ondar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7873" y="3349625"/>
            <a:ext cx="7671816" cy="2282952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63503079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encoder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zc-bolt-logo-ondar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9029" y="3355721"/>
            <a:ext cx="10509504" cy="2279904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34610315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allery-logo-ondar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912" y="3273425"/>
            <a:ext cx="9182100" cy="22987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44542575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allery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rightcove-perform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1281" y="3273425"/>
            <a:ext cx="9525000" cy="2311151"/>
          </a:xfrm>
          <a:prstGeom prst="rect">
            <a:avLst/>
          </a:prstGeom>
          <a:effectLst>
            <a:outerShdw blurRad="50800" dist="38100" dir="5400000" algn="tl" rotWithShape="0">
              <a:srgbClr val="000000">
                <a:alpha val="2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5823901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nter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9" y="1978025"/>
            <a:ext cx="15742442" cy="6575425"/>
          </a:xfrm>
        </p:spPr>
        <p:txBody>
          <a:bodyPr anchor="ctr"/>
          <a:lstStyle>
            <a:lvl1pPr marL="0" indent="0">
              <a:lnSpc>
                <a:spcPct val="150000"/>
              </a:lnSpc>
              <a:buNone/>
              <a:defRPr sz="40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9359036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8" y="3251200"/>
            <a:ext cx="15742442" cy="5432425"/>
          </a:xfrm>
        </p:spPr>
        <p:txBody>
          <a:bodyPr anchor="t"/>
          <a:lstStyle>
            <a:lvl1pPr marL="0" indent="0">
              <a:lnSpc>
                <a:spcPts val="4500"/>
              </a:lnSpc>
              <a:buNone/>
              <a:defRPr sz="36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541338" y="1978025"/>
            <a:ext cx="15741650" cy="1273175"/>
          </a:xfrm>
        </p:spPr>
        <p:txBody>
          <a:bodyPr anchor="b"/>
          <a:lstStyle>
            <a:lvl1pPr marL="0" indent="0">
              <a:buNone/>
              <a:defRPr sz="40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5348479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with pull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9" y="1978025"/>
            <a:ext cx="6293642" cy="6423025"/>
          </a:xfrm>
        </p:spPr>
        <p:txBody>
          <a:bodyPr anchor="ctr"/>
          <a:lstStyle>
            <a:lvl1pPr marL="0" indent="0">
              <a:buNone/>
              <a:defRPr sz="44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7062788" y="1978025"/>
            <a:ext cx="9144000" cy="6423025"/>
          </a:xfrm>
        </p:spPr>
        <p:txBody>
          <a:bodyPr/>
          <a:lstStyle>
            <a:lvl1pPr marL="0" indent="0">
              <a:lnSpc>
                <a:spcPts val="4800"/>
              </a:lnSpc>
              <a:spcBef>
                <a:spcPts val="0"/>
              </a:spcBef>
              <a:spcAft>
                <a:spcPts val="1200"/>
              </a:spcAft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4903325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element bulleted list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sz="400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15877477" cy="6848735"/>
          </a:xfrm>
        </p:spPr>
        <p:txBody>
          <a:bodyPr/>
          <a:lstStyle>
            <a:lvl1pPr>
              <a:defRPr sz="3200"/>
            </a:lvl1pPr>
            <a:lvl2pPr>
              <a:defRPr sz="3200"/>
            </a:lvl2pPr>
            <a:lvl3pPr>
              <a:defRPr sz="3200">
                <a:solidFill>
                  <a:schemeClr val="bg2">
                    <a:lumMod val="50000"/>
                  </a:schemeClr>
                </a:solidFill>
              </a:defRPr>
            </a:lvl3pPr>
            <a:lvl4pPr>
              <a:defRPr sz="2800">
                <a:solidFill>
                  <a:schemeClr val="bg2">
                    <a:lumMod val="75000"/>
                  </a:schemeClr>
                </a:solidFill>
              </a:defRPr>
            </a:lvl4pPr>
            <a:lvl5pPr>
              <a:defRPr sz="2800">
                <a:solidFill>
                  <a:schemeClr val="bg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77558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0339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element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15877477" cy="6848735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99263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0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5.xml"/><Relationship Id="rId8" Type="http://schemas.openxmlformats.org/officeDocument/2006/relationships/theme" Target="../theme/theme2.xml"/><Relationship Id="rId9" Type="http://schemas.openxmlformats.org/officeDocument/2006/relationships/image" Target="../media/image2.png"/><Relationship Id="rId10" Type="http://schemas.openxmlformats.org/officeDocument/2006/relationships/image" Target="../media/image1.emf"/><Relationship Id="rId1" Type="http://schemas.openxmlformats.org/officeDocument/2006/relationships/slideLayout" Target="../slideLayouts/slideLayout9.xml"/><Relationship Id="rId2" Type="http://schemas.openxmlformats.org/officeDocument/2006/relationships/slideLayout" Target="../slideLayouts/slideLayout10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27.xml"/><Relationship Id="rId13" Type="http://schemas.openxmlformats.org/officeDocument/2006/relationships/theme" Target="../theme/theme3.xml"/><Relationship Id="rId14" Type="http://schemas.openxmlformats.org/officeDocument/2006/relationships/image" Target="../media/image3.png"/><Relationship Id="rId1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9.xml"/><Relationship Id="rId5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2.xml"/><Relationship Id="rId8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5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0.xml"/><Relationship Id="rId4" Type="http://schemas.openxmlformats.org/officeDocument/2006/relationships/slideLayout" Target="../slideLayouts/slideLayout31.xml"/><Relationship Id="rId5" Type="http://schemas.openxmlformats.org/officeDocument/2006/relationships/slideLayout" Target="../slideLayouts/slideLayout32.xml"/><Relationship Id="rId6" Type="http://schemas.openxmlformats.org/officeDocument/2006/relationships/theme" Target="../theme/theme4.xml"/><Relationship Id="rId1" Type="http://schemas.openxmlformats.org/officeDocument/2006/relationships/slideLayout" Target="../slideLayouts/slideLayout28.xml"/><Relationship Id="rId2" Type="http://schemas.openxmlformats.org/officeDocument/2006/relationships/slideLayout" Target="../slideLayouts/slideLayout29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7.xml"/><Relationship Id="rId6" Type="http://schemas.openxmlformats.org/officeDocument/2006/relationships/theme" Target="../theme/theme5.xml"/><Relationship Id="rId1" Type="http://schemas.openxmlformats.org/officeDocument/2006/relationships/slideLayout" Target="../slideLayouts/slideLayout33.xml"/><Relationship Id="rId2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541338" y="300038"/>
            <a:ext cx="14724062" cy="1449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54707" tIns="77354" rIns="154707" bIns="77354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541338" y="1911350"/>
            <a:ext cx="14762162" cy="620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54707" tIns="77354" rIns="154707" bIns="7735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593725" y="9242425"/>
            <a:ext cx="676275" cy="5191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1152525" y="9242425"/>
            <a:ext cx="5487988" cy="5191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marR="0" indent="0" algn="l" defTabSz="7731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4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r>
              <a:rPr lang="en-US" dirty="0" smtClean="0"/>
              <a:t>©2014 Brightcove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472" r:id="rId1"/>
    <p:sldLayoutId id="2147484515" r:id="rId2"/>
    <p:sldLayoutId id="2147484473" r:id="rId3"/>
    <p:sldLayoutId id="2147484474" r:id="rId4"/>
    <p:sldLayoutId id="2147484495" r:id="rId5"/>
    <p:sldLayoutId id="2147484496" r:id="rId6"/>
    <p:sldLayoutId id="2147484534" r:id="rId7"/>
    <p:sldLayoutId id="2147484537" r:id="rId8"/>
  </p:sldLayoutIdLst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773113" rtl="0" eaLnBrk="1" fontAlgn="base" hangingPunct="1">
        <a:spcBef>
          <a:spcPct val="0"/>
        </a:spcBef>
        <a:spcAft>
          <a:spcPct val="0"/>
        </a:spcAft>
        <a:defRPr sz="4800" b="1" kern="1200">
          <a:solidFill>
            <a:srgbClr val="606163"/>
          </a:solidFill>
          <a:latin typeface="Arial"/>
          <a:ea typeface="ＭＳ Ｐゴシック" charset="-128"/>
          <a:cs typeface="Arial"/>
        </a:defRPr>
      </a:lvl1pPr>
      <a:lvl2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2pPr>
      <a:lvl3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3pPr>
      <a:lvl4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4pPr>
      <a:lvl5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5pPr>
      <a:lvl6pPr marL="4572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6pPr>
      <a:lvl7pPr marL="9144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7pPr>
      <a:lvl8pPr marL="13716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8pPr>
      <a:lvl9pPr marL="18288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9pPr>
    </p:titleStyle>
    <p:bodyStyle>
      <a:lvl1pPr marL="342900" indent="-342900" algn="l" defTabSz="773113" rtl="0" eaLnBrk="1" fontAlgn="base" hangingPunct="1">
        <a:spcBef>
          <a:spcPts val="600"/>
        </a:spcBef>
        <a:spcAft>
          <a:spcPct val="0"/>
        </a:spcAft>
        <a:buClr>
          <a:schemeClr val="accent2"/>
        </a:buClr>
        <a:buSzPct val="100000"/>
        <a:buFont typeface="Arial" panose="020B0604020202020204" pitchFamily="34" charset="0"/>
        <a:buChar char="•"/>
        <a:defRPr sz="4000" kern="1200">
          <a:solidFill>
            <a:srgbClr val="606163"/>
          </a:solidFill>
          <a:latin typeface="Arial"/>
          <a:ea typeface="ＭＳ Ｐゴシック" charset="-128"/>
          <a:cs typeface="Arial"/>
        </a:defRPr>
      </a:lvl1pPr>
      <a:lvl2pPr marL="577850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lr>
          <a:schemeClr val="accent1"/>
        </a:buClr>
        <a:buSzPct val="100000"/>
        <a:buFont typeface="Arial" panose="020B0604020202020204" pitchFamily="34" charset="0"/>
        <a:buChar char="•"/>
        <a:defRPr sz="4000" kern="1200">
          <a:solidFill>
            <a:srgbClr val="606163"/>
          </a:solidFill>
          <a:latin typeface="Arial"/>
          <a:ea typeface="ＭＳ Ｐゴシック" charset="-128"/>
          <a:cs typeface="Arial"/>
        </a:defRPr>
      </a:lvl2pPr>
      <a:lvl3pPr marL="801688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4000" kern="1200">
          <a:solidFill>
            <a:srgbClr val="606163"/>
          </a:solidFill>
          <a:latin typeface="Arial"/>
          <a:ea typeface="ＭＳ Ｐゴシック" charset="-128"/>
          <a:cs typeface="Arial"/>
        </a:defRPr>
      </a:lvl3pPr>
      <a:lvl4pPr marL="1027113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3600" kern="1200">
          <a:solidFill>
            <a:srgbClr val="606163"/>
          </a:solidFill>
          <a:latin typeface="Arial"/>
          <a:ea typeface="ＭＳ Ｐゴシック" charset="-128"/>
          <a:cs typeface="Arial"/>
        </a:defRPr>
      </a:lvl4pPr>
      <a:lvl5pPr marL="1250950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3600" kern="1200">
          <a:solidFill>
            <a:srgbClr val="606163"/>
          </a:solidFill>
          <a:latin typeface="Arial"/>
          <a:ea typeface="ＭＳ Ｐゴシック" charset="-128"/>
          <a:cs typeface="Arial"/>
        </a:defRPr>
      </a:lvl5pPr>
      <a:lvl6pPr marL="4254452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6pPr>
      <a:lvl7pPr marL="5027988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7pPr>
      <a:lvl8pPr marL="5801525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8pPr>
      <a:lvl9pPr marL="6575062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7353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2pPr>
      <a:lvl3pPr marL="154707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2061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4pPr>
      <a:lvl5pPr marL="309414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5pPr>
      <a:lvl6pPr marL="386768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6pPr>
      <a:lvl7pPr marL="464122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7pPr>
      <a:lvl8pPr marL="541475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8pPr>
      <a:lvl9pPr marL="618829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9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541338" y="300038"/>
            <a:ext cx="14724062" cy="1449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54707" tIns="77354" rIns="154707" bIns="77354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541338" y="1911350"/>
            <a:ext cx="14762162" cy="620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54707" tIns="77354" rIns="154707" bIns="7735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593725" y="9242425"/>
            <a:ext cx="676275" cy="5191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rgbClr val="EFEFF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1152525" y="9242425"/>
            <a:ext cx="5487988" cy="5191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marR="0" indent="0" algn="l" defTabSz="7731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400">
                <a:solidFill>
                  <a:srgbClr val="EFEFF0"/>
                </a:solidFill>
              </a:defRPr>
            </a:lvl1pPr>
          </a:lstStyle>
          <a:p>
            <a:pPr>
              <a:defRPr/>
            </a:pPr>
            <a:r>
              <a:rPr lang="en-US" dirty="0" smtClean="0"/>
              <a:t>©2014 Brightcove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001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17" r:id="rId1"/>
    <p:sldLayoutId id="2147484518" r:id="rId2"/>
    <p:sldLayoutId id="2147484519" r:id="rId3"/>
    <p:sldLayoutId id="2147484520" r:id="rId4"/>
    <p:sldLayoutId id="2147484521" r:id="rId5"/>
    <p:sldLayoutId id="2147484522" r:id="rId6"/>
    <p:sldLayoutId id="2147484535" r:id="rId7"/>
  </p:sldLayoutIdLst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773113" rtl="0" eaLnBrk="1" fontAlgn="base" hangingPunct="1">
        <a:spcBef>
          <a:spcPct val="0"/>
        </a:spcBef>
        <a:spcAft>
          <a:spcPct val="0"/>
        </a:spcAft>
        <a:defRPr sz="4800" b="1" kern="1200">
          <a:solidFill>
            <a:schemeClr val="bg2"/>
          </a:solidFill>
          <a:latin typeface="Arial"/>
          <a:ea typeface="ＭＳ Ｐゴシック" charset="-128"/>
          <a:cs typeface="Arial"/>
        </a:defRPr>
      </a:lvl1pPr>
      <a:lvl2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2pPr>
      <a:lvl3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3pPr>
      <a:lvl4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4pPr>
      <a:lvl5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5pPr>
      <a:lvl6pPr marL="4572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6pPr>
      <a:lvl7pPr marL="9144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7pPr>
      <a:lvl8pPr marL="13716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8pPr>
      <a:lvl9pPr marL="18288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9pPr>
    </p:titleStyle>
    <p:bodyStyle>
      <a:lvl1pPr marL="342900" indent="-342900" algn="l" defTabSz="773113" rtl="0" eaLnBrk="1" fontAlgn="base" hangingPunct="1">
        <a:spcBef>
          <a:spcPts val="600"/>
        </a:spcBef>
        <a:spcAft>
          <a:spcPct val="0"/>
        </a:spcAft>
        <a:buClr>
          <a:schemeClr val="accent2"/>
        </a:buClr>
        <a:buSzPct val="100000"/>
        <a:buFont typeface="Arial" panose="020B0604020202020204" pitchFamily="34" charset="0"/>
        <a:buChar char="•"/>
        <a:defRPr sz="4000" kern="1200">
          <a:solidFill>
            <a:srgbClr val="EFEFF0"/>
          </a:solidFill>
          <a:latin typeface="Arial"/>
          <a:ea typeface="ＭＳ Ｐゴシック" charset="-128"/>
          <a:cs typeface="Arial"/>
        </a:defRPr>
      </a:lvl1pPr>
      <a:lvl2pPr marL="577850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lr>
          <a:schemeClr val="accent1"/>
        </a:buClr>
        <a:buSzPct val="100000"/>
        <a:buFont typeface="Arial" panose="020B0604020202020204" pitchFamily="34" charset="0"/>
        <a:buChar char="•"/>
        <a:defRPr sz="4000" kern="1200">
          <a:solidFill>
            <a:srgbClr val="EFEFF0"/>
          </a:solidFill>
          <a:latin typeface="Arial"/>
          <a:ea typeface="ＭＳ Ｐゴシック" charset="-128"/>
          <a:cs typeface="Arial"/>
        </a:defRPr>
      </a:lvl2pPr>
      <a:lvl3pPr marL="801688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4000" kern="1200">
          <a:solidFill>
            <a:srgbClr val="EFEFF0"/>
          </a:solidFill>
          <a:latin typeface="Arial"/>
          <a:ea typeface="ＭＳ Ｐゴシック" charset="-128"/>
          <a:cs typeface="Arial"/>
        </a:defRPr>
      </a:lvl3pPr>
      <a:lvl4pPr marL="1027113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Arial"/>
          <a:ea typeface="ＭＳ Ｐゴシック" charset="-128"/>
          <a:cs typeface="Arial"/>
        </a:defRPr>
      </a:lvl4pPr>
      <a:lvl5pPr marL="1250950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Arial"/>
          <a:ea typeface="ＭＳ Ｐゴシック" charset="-128"/>
          <a:cs typeface="Arial"/>
        </a:defRPr>
      </a:lvl5pPr>
      <a:lvl6pPr marL="4254452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6pPr>
      <a:lvl7pPr marL="5027988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7pPr>
      <a:lvl8pPr marL="5801525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8pPr>
      <a:lvl9pPr marL="6575062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7353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2pPr>
      <a:lvl3pPr marL="154707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2061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4pPr>
      <a:lvl5pPr marL="309414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5pPr>
      <a:lvl6pPr marL="386768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6pPr>
      <a:lvl7pPr marL="464122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7pPr>
      <a:lvl8pPr marL="541475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8pPr>
      <a:lvl9pPr marL="618829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Placeholder 12"/>
          <p:cNvSpPr>
            <a:spLocks noGrp="1"/>
          </p:cNvSpPr>
          <p:nvPr>
            <p:ph type="title"/>
          </p:nvPr>
        </p:nvSpPr>
        <p:spPr bwMode="auto">
          <a:xfrm>
            <a:off x="866775" y="2366011"/>
            <a:ext cx="15594013" cy="29759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477" r:id="rId1"/>
    <p:sldLayoutId id="2147484501" r:id="rId2"/>
    <p:sldLayoutId id="2147484497" r:id="rId3"/>
    <p:sldLayoutId id="2147484498" r:id="rId4"/>
    <p:sldLayoutId id="2147484527" r:id="rId5"/>
    <p:sldLayoutId id="2147484490" r:id="rId6"/>
    <p:sldLayoutId id="2147484491" r:id="rId7"/>
    <p:sldLayoutId id="2147484492" r:id="rId8"/>
    <p:sldLayoutId id="2147484493" r:id="rId9"/>
    <p:sldLayoutId id="2147484525" r:id="rId10"/>
    <p:sldLayoutId id="2147484526" r:id="rId11"/>
    <p:sldLayoutId id="2147484538" r:id="rId12"/>
  </p:sldLayoutIdLst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7200" b="1" kern="1200">
          <a:solidFill>
            <a:srgbClr val="595959"/>
          </a:solidFill>
          <a:latin typeface="Arial"/>
          <a:ea typeface="ＭＳ Ｐゴシック" charset="0"/>
          <a:cs typeface="Arial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18072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29" r:id="rId1"/>
    <p:sldLayoutId id="2147484530" r:id="rId2"/>
    <p:sldLayoutId id="2147484531" r:id="rId3"/>
    <p:sldLayoutId id="2147484532" r:id="rId4"/>
    <p:sldLayoutId id="2147484533" r:id="rId5"/>
  </p:sldLayoutIdLst>
  <p:transition xmlns:p14="http://schemas.microsoft.com/office/powerpoint/2010/main">
    <p:fade/>
  </p:transition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22923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13" r:id="rId1"/>
    <p:sldLayoutId id="2147484511" r:id="rId2"/>
    <p:sldLayoutId id="2147484512" r:id="rId3"/>
    <p:sldLayoutId id="2147484523" r:id="rId4"/>
    <p:sldLayoutId id="2147484524" r:id="rId5"/>
  </p:sldLayoutIdLst>
  <p:transition xmlns:p14="http://schemas.microsoft.com/office/powerpoint/2010/main">
    <p:fade/>
  </p:transition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.brightcove.com/analytics-api/videocloud/account/20318290001/report?from=2014-01-01&amp;to=now" TargetMode="External"/><Relationship Id="rId4" Type="http://schemas.openxmlformats.org/officeDocument/2006/relationships/hyperlink" Target="https://data.brightcove.com/analytics-api/videocloud/account/20318290001?from=2014-01-01&amp;to=now" TargetMode="External"/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4" Type="http://schemas.openxmlformats.org/officeDocument/2006/relationships/hyperlink" Target="https://data.brightcove.com/analytics-api/videocloud" TargetMode="External"/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4.png"/><Relationship Id="rId3" Type="http://schemas.openxmlformats.org/officeDocument/2006/relationships/image" Target="../media/image3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4" Type="http://schemas.openxmlformats.org/officeDocument/2006/relationships/hyperlink" Target="http://solutions.brightcove.com/bcls/analytics-api/video-reports-by-player-and-day/video-reports-by-player-and-day.html" TargetMode="External"/><Relationship Id="rId5" Type="http://schemas.openxmlformats.org/officeDocument/2006/relationships/hyperlink" Target="http://solutions.brightcove.com/bcls/analytics-api/most-popular-videos.html" TargetMode="External"/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solutions.brightcove.com:8002" TargetMode="External"/><Relationship Id="rId3" Type="http://schemas.openxmlformats.org/officeDocument/2006/relationships/hyperlink" Target="http://files.brightcove.com/analytics-exercises.zip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hyperlink" Target="https://github.com/BrightcoveLearning/Analytics-API-Training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png"/><Relationship Id="rId3" Type="http://schemas.openxmlformats.org/officeDocument/2006/relationships/image" Target="../media/image3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1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6000" dirty="0"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Video Cloud Analytics</a:t>
            </a:r>
            <a:endParaRPr lang="en-US" dirty="0"/>
          </a:p>
        </p:txBody>
      </p:sp>
      <p:sp>
        <p:nvSpPr>
          <p:cNvPr id="7170" name="Rectangle 2"/>
          <p:cNvSpPr>
            <a:spLocks noGrp="1" noChangeArrowheads="1"/>
          </p:cNvSpPr>
          <p:nvPr>
            <p:ph type="body" sz="quarter" idx="10"/>
          </p:nvPr>
        </p:nvSpPr>
        <p:spPr/>
        <p:txBody>
          <a:bodyPr/>
          <a:lstStyle/>
          <a:p>
            <a:pPr>
              <a:spcBef>
                <a:spcPts val="500"/>
              </a:spcBef>
            </a:pPr>
            <a:r>
              <a:rPr lang="en-US" dirty="0"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Lawson Hancock</a:t>
            </a:r>
          </a:p>
          <a:p>
            <a:pPr>
              <a:spcBef>
                <a:spcPts val="500"/>
              </a:spcBef>
            </a:pPr>
            <a:r>
              <a:rPr lang="en-US" dirty="0"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Senior Product Manager</a:t>
            </a:r>
          </a:p>
          <a:p>
            <a:pPr>
              <a:spcBef>
                <a:spcPts val="500"/>
              </a:spcBef>
            </a:pPr>
            <a:endParaRPr lang="en-US" dirty="0">
              <a:latin typeface="Arial" pitchFamily="-65" charset="0"/>
              <a:ea typeface="Arial" pitchFamily="-65" charset="0"/>
              <a:cs typeface="Arial" pitchFamily="-65" charset="0"/>
              <a:sym typeface="Arial" pitchFamily="-65" charset="0"/>
            </a:endParaRPr>
          </a:p>
          <a:p>
            <a:pPr>
              <a:spcBef>
                <a:spcPts val="500"/>
              </a:spcBef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32572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/>
          <p:cNvSpPr>
            <a:spLocks noGrp="1" noChangeArrowheads="1"/>
          </p:cNvSpPr>
          <p:nvPr>
            <p:ph type="title"/>
          </p:nvPr>
        </p:nvSpPr>
        <p:spPr>
          <a:xfrm>
            <a:off x="776501" y="300234"/>
            <a:ext cx="14493096" cy="1450332"/>
          </a:xfrm>
        </p:spPr>
        <p:txBody>
          <a:bodyPr lIns="0" tIns="0" rIns="0" bIns="0"/>
          <a:lstStyle/>
          <a:p>
            <a:pPr defTabSz="773422"/>
            <a:r>
              <a:rPr lang="en-US" sz="3600"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THE NEW ANALYTICS API</a:t>
            </a:r>
            <a:endParaRPr lang="en-US"/>
          </a:p>
        </p:txBody>
      </p:sp>
      <p:sp>
        <p:nvSpPr>
          <p:cNvPr id="1024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541488" y="1911008"/>
            <a:ext cx="15880952" cy="6206405"/>
          </a:xfrm>
        </p:spPr>
        <p:txBody>
          <a:bodyPr lIns="0" tIns="0" rIns="0" bIns="0"/>
          <a:lstStyle/>
          <a:p>
            <a:pPr marL="217575" indent="-217575" defTabSz="773422">
              <a:buSzPct val="80000"/>
              <a:buBlip>
                <a:blip r:embed="rId2"/>
              </a:buBlip>
            </a:pPr>
            <a:r>
              <a:rPr lang="en-US" sz="2400" dirty="0"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A REST-based API that you can access from any programming language/application</a:t>
            </a:r>
          </a:p>
          <a:p>
            <a:pPr marL="217575" indent="-217575" defTabSz="773422">
              <a:buSzPct val="80000"/>
              <a:buBlip>
                <a:blip r:embed="rId2"/>
              </a:buBlip>
            </a:pPr>
            <a:r>
              <a:rPr lang="en-US" sz="2400" dirty="0"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Allows you to retrieve the data directly and use it in any way you </a:t>
            </a:r>
            <a:r>
              <a:rPr lang="en-US" sz="2400" dirty="0" smtClean="0"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like (as JSON, CSV, or XLSX*)</a:t>
            </a:r>
            <a:endParaRPr lang="en-US" sz="2400" dirty="0">
              <a:latin typeface="Arial" pitchFamily="-65" charset="0"/>
              <a:ea typeface="Arial" pitchFamily="-65" charset="0"/>
              <a:cs typeface="Arial" pitchFamily="-65" charset="0"/>
              <a:sym typeface="Arial" pitchFamily="-65" charset="0"/>
            </a:endParaRPr>
          </a:p>
          <a:p>
            <a:pPr marL="217575" indent="-217575" defTabSz="773422">
              <a:buSzPct val="80000"/>
              <a:buBlip>
                <a:blip r:embed="rId2"/>
              </a:buBlip>
            </a:pPr>
            <a:r>
              <a:rPr lang="en-US" sz="2400" dirty="0"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Provides account rollups and detailed reports</a:t>
            </a:r>
          </a:p>
          <a:p>
            <a:pPr marL="217575" indent="-217575" defTabSz="773422">
              <a:buSzPct val="80000"/>
              <a:buBlip>
                <a:blip r:embed="rId2"/>
              </a:buBlip>
            </a:pPr>
            <a:r>
              <a:rPr lang="en-US" sz="2400" dirty="0"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Multiple dimensions and filters to allow you to retrieve just the data you want</a:t>
            </a:r>
          </a:p>
          <a:p>
            <a:pPr marL="217575" indent="-217575" defTabSz="773422">
              <a:buSzPct val="80000"/>
              <a:buBlip>
                <a:blip r:embed="rId2"/>
              </a:buBlip>
            </a:pPr>
            <a:r>
              <a:rPr lang="en-US" sz="2400" dirty="0"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Sample request (report):</a:t>
            </a:r>
          </a:p>
          <a:p>
            <a:pPr marL="217575" indent="-217575" defTabSz="773422">
              <a:buSzPct val="80000"/>
              <a:buBlip>
                <a:blip r:embed="rId2"/>
              </a:buBlip>
            </a:pPr>
            <a:endParaRPr lang="en-US" sz="2400" dirty="0">
              <a:latin typeface="Arial" pitchFamily="-65" charset="0"/>
              <a:ea typeface="Arial" pitchFamily="-65" charset="0"/>
              <a:cs typeface="Arial" pitchFamily="-65" charset="0"/>
              <a:sym typeface="Arial" pitchFamily="-65" charset="0"/>
            </a:endParaRPr>
          </a:p>
          <a:p>
            <a:pPr marL="217575" indent="-217575" defTabSz="773422"/>
            <a:r>
              <a:rPr lang="en-US" sz="2400" u="sng" dirty="0">
                <a:solidFill>
                  <a:srgbClr val="0000FF"/>
                </a:solidFill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  <a:hlinkClick r:id="rId3"/>
              </a:rPr>
              <a:t>https://data.brightcove.com/analytics-api/videocloud/</a:t>
            </a:r>
            <a:r>
              <a:rPr lang="en-US" sz="2400" u="sng" dirty="0" smtClean="0">
                <a:solidFill>
                  <a:srgbClr val="0000FF"/>
                </a:solidFill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  <a:hlinkClick r:id="rId3"/>
              </a:rPr>
              <a:t>accounts/</a:t>
            </a:r>
            <a:r>
              <a:rPr lang="en-US" sz="2400" u="sng" dirty="0">
                <a:solidFill>
                  <a:srgbClr val="0000FF"/>
                </a:solidFill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  <a:hlinkClick r:id="rId3"/>
              </a:rPr>
              <a:t>20318290001/report?from=2014-01-01&amp;to=now</a:t>
            </a:r>
            <a:endParaRPr lang="en-US" sz="2400" dirty="0">
              <a:latin typeface="Arial" pitchFamily="-65" charset="0"/>
              <a:ea typeface="Arial" pitchFamily="-65" charset="0"/>
              <a:cs typeface="Arial" pitchFamily="-65" charset="0"/>
              <a:sym typeface="Arial" pitchFamily="-65" charset="0"/>
            </a:endParaRPr>
          </a:p>
          <a:p>
            <a:pPr marL="217575" indent="-217575" defTabSz="773422">
              <a:buSzPct val="80000"/>
              <a:buBlip>
                <a:blip r:embed="rId2"/>
              </a:buBlip>
            </a:pPr>
            <a:endParaRPr lang="en-US" sz="2400" dirty="0">
              <a:latin typeface="Arial" pitchFamily="-65" charset="0"/>
              <a:ea typeface="Arial" pitchFamily="-65" charset="0"/>
              <a:cs typeface="Arial" pitchFamily="-65" charset="0"/>
              <a:sym typeface="Arial" pitchFamily="-65" charset="0"/>
            </a:endParaRPr>
          </a:p>
          <a:p>
            <a:pPr marL="217575" indent="-217575" defTabSz="773422">
              <a:buSzPct val="80000"/>
              <a:buBlip>
                <a:blip r:embed="rId2"/>
              </a:buBlip>
            </a:pPr>
            <a:r>
              <a:rPr lang="en-US" sz="2400" dirty="0"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Sample request (account rollup):</a:t>
            </a:r>
          </a:p>
          <a:p>
            <a:pPr marL="485969" lvl="1" defTabSz="773422">
              <a:spcBef>
                <a:spcPts val="500"/>
              </a:spcBef>
            </a:pPr>
            <a:endParaRPr lang="en-US" sz="2400" dirty="0">
              <a:latin typeface="Arial" pitchFamily="-65" charset="0"/>
              <a:ea typeface="Arial" pitchFamily="-65" charset="0"/>
              <a:cs typeface="Arial" pitchFamily="-65" charset="0"/>
              <a:sym typeface="Arial" pitchFamily="-65" charset="0"/>
            </a:endParaRPr>
          </a:p>
          <a:p>
            <a:pPr marL="217575" indent="-217575" defTabSz="773422"/>
            <a:r>
              <a:rPr lang="en-US" sz="2000" dirty="0">
                <a:latin typeface="Monaco" pitchFamily="-65" charset="0"/>
                <a:ea typeface="Monaco" pitchFamily="-65" charset="0"/>
                <a:cs typeface="Monaco" pitchFamily="-65" charset="0"/>
                <a:sym typeface="Monaco" pitchFamily="-65" charset="0"/>
                <a:hlinkClick r:id="rId4"/>
              </a:rPr>
              <a:t>https://data.brightcove.com/analytics-api/videocloud/</a:t>
            </a:r>
            <a:r>
              <a:rPr lang="en-US" sz="2000" dirty="0" smtClean="0">
                <a:latin typeface="Monaco" pitchFamily="-65" charset="0"/>
                <a:ea typeface="Monaco" pitchFamily="-65" charset="0"/>
                <a:cs typeface="Monaco" pitchFamily="-65" charset="0"/>
                <a:sym typeface="Monaco" pitchFamily="-65" charset="0"/>
                <a:hlinkClick r:id="rId4"/>
              </a:rPr>
              <a:t>accounts/</a:t>
            </a:r>
            <a:r>
              <a:rPr lang="en-US" sz="2000" dirty="0">
                <a:latin typeface="Monaco" pitchFamily="-65" charset="0"/>
                <a:ea typeface="Monaco" pitchFamily="-65" charset="0"/>
                <a:cs typeface="Monaco" pitchFamily="-65" charset="0"/>
                <a:sym typeface="Monaco" pitchFamily="-65" charset="0"/>
                <a:hlinkClick r:id="rId4"/>
              </a:rPr>
              <a:t>20318290001?from=2014-01-01&amp;to=now</a:t>
            </a:r>
            <a:r>
              <a:rPr lang="en-US" sz="2000" dirty="0">
                <a:latin typeface="Monaco" pitchFamily="-65" charset="0"/>
                <a:ea typeface="Monaco" pitchFamily="-65" charset="0"/>
                <a:cs typeface="Monaco" pitchFamily="-65" charset="0"/>
                <a:sym typeface="Monaco" pitchFamily="-65" charset="0"/>
              </a:rPr>
              <a:t> </a:t>
            </a:r>
            <a:endParaRPr lang="en-US" sz="2000" dirty="0" smtClean="0">
              <a:latin typeface="Monaco" pitchFamily="-65" charset="0"/>
              <a:ea typeface="Monaco" pitchFamily="-65" charset="0"/>
              <a:cs typeface="Monaco" pitchFamily="-65" charset="0"/>
              <a:sym typeface="Monaco" pitchFamily="-65" charset="0"/>
            </a:endParaRPr>
          </a:p>
          <a:p>
            <a:pPr marL="217575" indent="-217575" defTabSz="773422"/>
            <a:endParaRPr lang="en-US" sz="2000" dirty="0">
              <a:latin typeface="Monaco" pitchFamily="-65" charset="0"/>
              <a:ea typeface="Monaco" pitchFamily="-65" charset="0"/>
              <a:cs typeface="Monaco" pitchFamily="-65" charset="0"/>
              <a:sym typeface="Monaco" pitchFamily="-65" charset="0"/>
            </a:endParaRPr>
          </a:p>
          <a:p>
            <a:pPr marL="217575" indent="-217575" defTabSz="773422"/>
            <a:r>
              <a:rPr lang="en-US" sz="2000" dirty="0" smtClean="0">
                <a:latin typeface="Monaco" pitchFamily="-65" charset="0"/>
                <a:ea typeface="Monaco" pitchFamily="-65" charset="0"/>
                <a:cs typeface="Monaco" pitchFamily="-65" charset="0"/>
                <a:sym typeface="Monaco" pitchFamily="-65" charset="0"/>
              </a:rPr>
              <a:t>Note: you may see older samples that use /account/ instead of /accounts/ - /account/ is still supported, but deprecated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196181" y="8607425"/>
            <a:ext cx="940143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* Getting XLSX data back from your own app not trivial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7500065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Rectangle 1"/>
          <p:cNvSpPr>
            <a:spLocks noGrp="1" noChangeArrowheads="1"/>
          </p:cNvSpPr>
          <p:nvPr>
            <p:ph type="title"/>
          </p:nvPr>
        </p:nvSpPr>
        <p:spPr>
          <a:xfrm>
            <a:off x="776501" y="300234"/>
            <a:ext cx="14493096" cy="1450332"/>
          </a:xfrm>
        </p:spPr>
        <p:txBody>
          <a:bodyPr lIns="0" tIns="0" rIns="0" bIns="0"/>
          <a:lstStyle/>
          <a:p>
            <a:pPr defTabSz="773422"/>
            <a:r>
              <a:rPr lang="en-US" sz="3600"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SERVICE URL AND AUTHORIZATION</a:t>
            </a:r>
            <a:endParaRPr lang="en-US"/>
          </a:p>
        </p:txBody>
      </p:sp>
      <p:sp>
        <p:nvSpPr>
          <p:cNvPr id="1126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541488" y="1911008"/>
            <a:ext cx="15880952" cy="6206405"/>
          </a:xfrm>
        </p:spPr>
        <p:txBody>
          <a:bodyPr lIns="0" tIns="0" rIns="0" bIns="0"/>
          <a:lstStyle/>
          <a:p>
            <a:pPr marL="273159" indent="-273159" defTabSz="773422">
              <a:buSzPct val="80000"/>
              <a:buBlip>
                <a:blip r:embed="rId2"/>
              </a:buBlip>
            </a:pPr>
            <a:r>
              <a:rPr lang="en-US" sz="2400" dirty="0"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Service URL:</a:t>
            </a:r>
          </a:p>
          <a:p>
            <a:pPr marL="759129" lvl="1" indent="-273159" defTabSz="773422">
              <a:spcBef>
                <a:spcPts val="500"/>
              </a:spcBef>
              <a:buSzPct val="60000"/>
              <a:buBlip>
                <a:blip r:embed="rId3"/>
              </a:buBlip>
            </a:pPr>
            <a:r>
              <a:rPr lang="en-US" sz="2400" dirty="0">
                <a:latin typeface="Monaco" pitchFamily="-65" charset="0"/>
                <a:ea typeface="Monaco" pitchFamily="-65" charset="0"/>
                <a:cs typeface="Monaco" pitchFamily="-65" charset="0"/>
                <a:sym typeface="Monaco" pitchFamily="-65" charset="0"/>
                <a:hlinkClick r:id="rId4"/>
              </a:rPr>
              <a:t>https://data.brightcove.com/analytics-api/videocloud</a:t>
            </a:r>
            <a:endParaRPr lang="en-US" sz="2400" dirty="0">
              <a:latin typeface="Monaco" pitchFamily="-65" charset="0"/>
              <a:ea typeface="Monaco" pitchFamily="-65" charset="0"/>
              <a:cs typeface="Monaco" pitchFamily="-65" charset="0"/>
              <a:sym typeface="Monaco" pitchFamily="-65" charset="0"/>
            </a:endParaRPr>
          </a:p>
          <a:p>
            <a:pPr marL="273159" indent="-273159" defTabSz="773422">
              <a:buSzPct val="80000"/>
              <a:buBlip>
                <a:blip r:embed="rId2"/>
              </a:buBlip>
            </a:pPr>
            <a:r>
              <a:rPr lang="en-US" sz="2400" dirty="0"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Authorization via OAuth2 Bearer token</a:t>
            </a:r>
          </a:p>
          <a:p>
            <a:pPr marL="759129" lvl="1" indent="-273159" defTabSz="773422">
              <a:spcBef>
                <a:spcPts val="500"/>
              </a:spcBef>
              <a:buSzPct val="60000"/>
              <a:buBlip>
                <a:blip r:embed="rId3"/>
              </a:buBlip>
            </a:pPr>
            <a:r>
              <a:rPr lang="en-US" sz="2400" dirty="0"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Passed as request header:</a:t>
            </a:r>
          </a:p>
          <a:p>
            <a:pPr marL="759129" lvl="1" indent="-273159" defTabSz="773422">
              <a:spcBef>
                <a:spcPts val="500"/>
              </a:spcBef>
              <a:buSzPct val="60000"/>
              <a:buBlip>
                <a:blip r:embed="rId3"/>
              </a:buBlip>
            </a:pPr>
            <a:r>
              <a:rPr lang="en-US" sz="2400" dirty="0">
                <a:solidFill>
                  <a:srgbClr val="FF6600"/>
                </a:solidFill>
                <a:latin typeface="Monaco" pitchFamily="-65" charset="0"/>
                <a:ea typeface="Monaco" pitchFamily="-65" charset="0"/>
                <a:cs typeface="Monaco" pitchFamily="-65" charset="0"/>
                <a:sym typeface="Monaco" pitchFamily="-65" charset="0"/>
              </a:rPr>
              <a:t>Authorization: Bearer </a:t>
            </a:r>
            <a:r>
              <a:rPr lang="en-US" sz="2400" i="1" dirty="0" err="1" smtClean="0">
                <a:solidFill>
                  <a:srgbClr val="FF6600"/>
                </a:solidFill>
                <a:latin typeface="Monaco" pitchFamily="-65" charset="0"/>
                <a:ea typeface="Monaco" pitchFamily="-65" charset="0"/>
                <a:cs typeface="Monaco" pitchFamily="-65" charset="0"/>
                <a:sym typeface="Monaco" pitchFamily="-65" charset="0"/>
              </a:rPr>
              <a:t>access_token</a:t>
            </a:r>
            <a:endParaRPr lang="en-US" sz="2400" i="1" dirty="0" smtClean="0">
              <a:solidFill>
                <a:srgbClr val="FF6600"/>
              </a:solidFill>
              <a:latin typeface="Monaco" pitchFamily="-65" charset="0"/>
              <a:ea typeface="Monaco" pitchFamily="-65" charset="0"/>
              <a:cs typeface="Monaco" pitchFamily="-65" charset="0"/>
              <a:sym typeface="Monaco" pitchFamily="-65" charset="0"/>
            </a:endParaRPr>
          </a:p>
          <a:p>
            <a:pPr marL="524179" indent="-273159" defTabSz="773422">
              <a:spcBef>
                <a:spcPts val="500"/>
              </a:spcBef>
              <a:buSzPct val="60000"/>
              <a:buBlip>
                <a:blip r:embed="rId3"/>
              </a:buBlip>
            </a:pPr>
            <a:r>
              <a:rPr lang="en-US" sz="2400" dirty="0" smtClean="0">
                <a:solidFill>
                  <a:srgbClr val="FF6600"/>
                </a:solidFill>
                <a:latin typeface="Monaco" pitchFamily="-65" charset="0"/>
                <a:ea typeface="Monaco" pitchFamily="-65" charset="0"/>
                <a:cs typeface="Monaco" pitchFamily="-65" charset="0"/>
                <a:sym typeface="Monaco" pitchFamily="-65" charset="0"/>
              </a:rPr>
              <a:t>Note: </a:t>
            </a:r>
            <a:r>
              <a:rPr lang="en-US" sz="2400" dirty="0" smtClean="0">
                <a:solidFill>
                  <a:srgbClr val="464646"/>
                </a:solidFill>
                <a:latin typeface="Monaco" pitchFamily="-65" charset="0"/>
                <a:ea typeface="Monaco" pitchFamily="-65" charset="0"/>
                <a:cs typeface="Monaco" pitchFamily="-65" charset="0"/>
                <a:sym typeface="Monaco" pitchFamily="-65" charset="0"/>
              </a:rPr>
              <a:t>Early Limited Access customers have permanent tokens – going forward everyone will use our </a:t>
            </a:r>
            <a:r>
              <a:rPr lang="en-US" sz="2400" dirty="0" err="1" smtClean="0">
                <a:solidFill>
                  <a:srgbClr val="464646"/>
                </a:solidFill>
                <a:latin typeface="Monaco" pitchFamily="-65" charset="0"/>
                <a:ea typeface="Monaco" pitchFamily="-65" charset="0"/>
                <a:cs typeface="Monaco" pitchFamily="-65" charset="0"/>
                <a:sym typeface="Monaco" pitchFamily="-65" charset="0"/>
              </a:rPr>
              <a:t>OAuth</a:t>
            </a:r>
            <a:r>
              <a:rPr lang="en-US" sz="2400" dirty="0" smtClean="0">
                <a:solidFill>
                  <a:srgbClr val="464646"/>
                </a:solidFill>
                <a:latin typeface="Monaco" pitchFamily="-65" charset="0"/>
                <a:ea typeface="Monaco" pitchFamily="-65" charset="0"/>
                <a:cs typeface="Monaco" pitchFamily="-65" charset="0"/>
                <a:sym typeface="Monaco" pitchFamily="-65" charset="0"/>
              </a:rPr>
              <a:t> services to get temporary access tokens, as we will do in the exercises</a:t>
            </a:r>
            <a:endParaRPr lang="en-US" sz="2400" dirty="0">
              <a:solidFill>
                <a:srgbClr val="FF6600"/>
              </a:solidFill>
              <a:latin typeface="Monaco" pitchFamily="-65" charset="0"/>
              <a:ea typeface="Monaco" pitchFamily="-65" charset="0"/>
              <a:cs typeface="Monaco" pitchFamily="-65" charset="0"/>
              <a:sym typeface="Monaco" pitchFamily="-65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0720040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Rectangle 1"/>
          <p:cNvSpPr>
            <a:spLocks noGrp="1" noChangeArrowheads="1"/>
          </p:cNvSpPr>
          <p:nvPr>
            <p:ph type="title"/>
          </p:nvPr>
        </p:nvSpPr>
        <p:spPr>
          <a:xfrm>
            <a:off x="776501" y="300234"/>
            <a:ext cx="14493096" cy="1450332"/>
          </a:xfrm>
        </p:spPr>
        <p:txBody>
          <a:bodyPr lIns="0" tIns="0" rIns="0" bIns="0"/>
          <a:lstStyle/>
          <a:p>
            <a:pPr defTabSz="773422"/>
            <a:r>
              <a:rPr lang="en-US" sz="3600"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DIMENSIONS</a:t>
            </a:r>
            <a:endParaRPr lang="en-US"/>
          </a:p>
        </p:txBody>
      </p:sp>
      <p:sp>
        <p:nvSpPr>
          <p:cNvPr id="12290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541487" y="1911008"/>
            <a:ext cx="7839642" cy="6206405"/>
          </a:xfrm>
        </p:spPr>
        <p:txBody>
          <a:bodyPr lIns="0" tIns="0" rIns="0" bIns="0"/>
          <a:lstStyle/>
          <a:p>
            <a:pPr marL="273159" indent="-273159" defTabSz="773422">
              <a:buSzPct val="80000"/>
              <a:buBlip>
                <a:blip r:embed="rId2"/>
              </a:buBlip>
            </a:pPr>
            <a:r>
              <a:rPr lang="en-US" sz="2400" dirty="0"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These are data buckets you can query and/or filter </a:t>
            </a:r>
            <a:r>
              <a:rPr lang="en-US" sz="2400" dirty="0" smtClean="0"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on (equivalent to SQL </a:t>
            </a:r>
            <a:r>
              <a:rPr lang="en-US" sz="2400" b="1" dirty="0" smtClean="0"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group by</a:t>
            </a:r>
            <a:r>
              <a:rPr lang="en-US" sz="2400" dirty="0" smtClean="0"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)</a:t>
            </a:r>
            <a:endParaRPr lang="en-US" sz="2400" dirty="0">
              <a:latin typeface="Arial" pitchFamily="-65" charset="0"/>
              <a:ea typeface="Arial" pitchFamily="-65" charset="0"/>
              <a:cs typeface="Arial" pitchFamily="-65" charset="0"/>
              <a:sym typeface="Arial" pitchFamily="-65" charset="0"/>
            </a:endParaRPr>
          </a:p>
          <a:p>
            <a:pPr marL="273159" indent="-273159" defTabSz="773422">
              <a:buSzPct val="80000"/>
              <a:buBlip>
                <a:blip r:embed="rId2"/>
              </a:buBlip>
            </a:pPr>
            <a:r>
              <a:rPr lang="en-US" sz="2400" dirty="0" smtClean="0"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Query </a:t>
            </a:r>
            <a:r>
              <a:rPr lang="en-US" sz="2400" dirty="0"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dimensions:</a:t>
            </a:r>
          </a:p>
          <a:p>
            <a:pPr marL="735307" lvl="1" indent="-249338" defTabSz="773422">
              <a:spcBef>
                <a:spcPts val="400"/>
              </a:spcBef>
              <a:buSzPct val="60000"/>
              <a:buBlip>
                <a:blip r:embed="rId3"/>
              </a:buBlip>
            </a:pPr>
            <a:r>
              <a:rPr lang="en-US" sz="2000" dirty="0">
                <a:solidFill>
                  <a:srgbClr val="FF6600"/>
                </a:solidFill>
                <a:latin typeface="Monaco" pitchFamily="-65" charset="0"/>
                <a:ea typeface="Monaco" pitchFamily="-65" charset="0"/>
                <a:cs typeface="Monaco" pitchFamily="-65" charset="0"/>
                <a:sym typeface="Monaco" pitchFamily="-65" charset="0"/>
              </a:rPr>
              <a:t>&amp;dimensions=</a:t>
            </a:r>
            <a:r>
              <a:rPr lang="en-US" sz="2000" dirty="0" err="1">
                <a:solidFill>
                  <a:srgbClr val="FF6600"/>
                </a:solidFill>
                <a:latin typeface="Monaco" pitchFamily="-65" charset="0"/>
                <a:ea typeface="Monaco" pitchFamily="-65" charset="0"/>
                <a:cs typeface="Monaco" pitchFamily="-65" charset="0"/>
                <a:sym typeface="Monaco" pitchFamily="-65" charset="0"/>
              </a:rPr>
              <a:t>player,video</a:t>
            </a:r>
            <a:endParaRPr lang="en-US" sz="2000" dirty="0">
              <a:solidFill>
                <a:srgbClr val="FF6600"/>
              </a:solidFill>
              <a:latin typeface="Monaco" pitchFamily="-65" charset="0"/>
              <a:ea typeface="Monaco" pitchFamily="-65" charset="0"/>
              <a:cs typeface="Monaco" pitchFamily="-65" charset="0"/>
              <a:sym typeface="Monaco" pitchFamily="-65" charset="0"/>
            </a:endParaRPr>
          </a:p>
          <a:p>
            <a:pPr marL="273159" indent="-273159" defTabSz="773422">
              <a:buSzPct val="80000"/>
              <a:buBlip>
                <a:blip r:embed="rId2"/>
              </a:buBlip>
            </a:pPr>
            <a:r>
              <a:rPr lang="en-US" sz="2400" dirty="0"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Filter on dimensions:</a:t>
            </a:r>
          </a:p>
          <a:p>
            <a:pPr marL="735307" lvl="1" indent="-249338" defTabSz="773422">
              <a:spcBef>
                <a:spcPts val="400"/>
              </a:spcBef>
              <a:buSzPct val="60000"/>
              <a:buBlip>
                <a:blip r:embed="rId3"/>
              </a:buBlip>
            </a:pPr>
            <a:r>
              <a:rPr lang="en-US" sz="2000" dirty="0">
                <a:solidFill>
                  <a:srgbClr val="FF6600"/>
                </a:solidFill>
                <a:latin typeface="Monaco" pitchFamily="-65" charset="0"/>
                <a:ea typeface="Monaco" pitchFamily="-65" charset="0"/>
                <a:cs typeface="Monaco" pitchFamily="-65" charset="0"/>
                <a:sym typeface="Monaco" pitchFamily="-65" charset="0"/>
              </a:rPr>
              <a:t>&amp;where=player==12345;video==67890</a:t>
            </a:r>
          </a:p>
          <a:p>
            <a:pPr marL="273159" indent="-273159" defTabSz="773422">
              <a:buSzPct val="80000"/>
              <a:buBlip>
                <a:blip r:embed="rId2"/>
              </a:buBlip>
            </a:pPr>
            <a:r>
              <a:rPr lang="en-US" sz="2400" dirty="0"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Returned metrics vary by dimension</a:t>
            </a:r>
          </a:p>
          <a:p>
            <a:pPr marL="273159" indent="-273159" defTabSz="773422">
              <a:buSzPct val="80000"/>
              <a:buBlip>
                <a:blip r:embed="rId2"/>
              </a:buBlip>
            </a:pPr>
            <a:r>
              <a:rPr lang="en-US" sz="2400" dirty="0"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(Some) dimensions can be </a:t>
            </a:r>
            <a:r>
              <a:rPr lang="en-US" sz="2400" dirty="0" smtClean="0"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combined (which ones not quite finalized)</a:t>
            </a:r>
          </a:p>
          <a:p>
            <a:pPr marL="273159" indent="-273159" defTabSz="773422">
              <a:buSzPct val="80000"/>
              <a:buBlip>
                <a:blip r:embed="rId2"/>
              </a:buBlip>
            </a:pPr>
            <a:r>
              <a:rPr lang="en-US" sz="2400" dirty="0" smtClean="0"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Filters can take multiple values:</a:t>
            </a:r>
          </a:p>
          <a:p>
            <a:pPr marL="508109" lvl="1" indent="-273159" defTabSz="773422">
              <a:buSzPct val="80000"/>
              <a:buBlip>
                <a:blip r:embed="rId2"/>
              </a:buBlip>
            </a:pPr>
            <a:r>
              <a:rPr lang="en-US" sz="2400" dirty="0" smtClean="0"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videos==12345,67890 – interpreted as video=12345 OR video=67890</a:t>
            </a:r>
            <a:endParaRPr lang="en-US" sz="2400" dirty="0">
              <a:latin typeface="Arial" pitchFamily="-65" charset="0"/>
              <a:ea typeface="Arial" pitchFamily="-65" charset="0"/>
              <a:cs typeface="Arial" pitchFamily="-65" charset="0"/>
              <a:sym typeface="Arial" pitchFamily="-65" charset="0"/>
            </a:endParaRPr>
          </a:p>
        </p:txBody>
      </p:sp>
      <p:sp>
        <p:nvSpPr>
          <p:cNvPr id="12291" name="AutoShape 3"/>
          <p:cNvSpPr>
            <a:spLocks/>
          </p:cNvSpPr>
          <p:nvPr/>
        </p:nvSpPr>
        <p:spPr bwMode="auto">
          <a:xfrm>
            <a:off x="8582798" y="1911008"/>
            <a:ext cx="7841230" cy="508966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close/>
              </a:path>
            </a:pathLst>
          </a:custGeom>
          <a:noFill/>
          <a:ln w="12700" cap="flat" cmpd="sng">
            <a:noFill/>
            <a:prstDash val="solid"/>
            <a:miter lim="0"/>
            <a:headEnd/>
            <a:tailEnd/>
          </a:ln>
          <a:effectLst/>
        </p:spPr>
        <p:txBody>
          <a:bodyPr lIns="77384" tIns="77384" rIns="77384" bIns="77384">
            <a:prstTxWarp prst="textNoShape">
              <a:avLst/>
            </a:prstTxWarp>
          </a:bodyPr>
          <a:lstStyle/>
          <a:p>
            <a:pPr marL="227104" indent="-227104">
              <a:spcBef>
                <a:spcPts val="600"/>
              </a:spcBef>
              <a:buSzPct val="80000"/>
              <a:buBlip>
                <a:blip r:embed="rId2"/>
              </a:buBlip>
            </a:pPr>
            <a:r>
              <a:rPr lang="en-US" sz="2000">
                <a:solidFill>
                  <a:srgbClr val="606163"/>
                </a:solidFill>
                <a:latin typeface="Monaco" pitchFamily="-65" charset="0"/>
                <a:ea typeface="Monaco" pitchFamily="-65" charset="0"/>
                <a:cs typeface="Monaco" pitchFamily="-65" charset="0"/>
                <a:sym typeface="Monaco" pitchFamily="-65" charset="0"/>
              </a:rPr>
              <a:t>video</a:t>
            </a:r>
            <a:endParaRPr lang="en-US" sz="2400">
              <a:solidFill>
                <a:srgbClr val="606163"/>
              </a:solidFill>
              <a:latin typeface="Arial" pitchFamily="-65" charset="0"/>
              <a:ea typeface="Arial" pitchFamily="-65" charset="0"/>
              <a:cs typeface="Arial" pitchFamily="-65" charset="0"/>
              <a:sym typeface="Arial" pitchFamily="-65" charset="0"/>
            </a:endParaRPr>
          </a:p>
          <a:p>
            <a:pPr marL="227104" indent="-227104">
              <a:spcBef>
                <a:spcPts val="600"/>
              </a:spcBef>
              <a:buSzPct val="80000"/>
              <a:buBlip>
                <a:blip r:embed="rId2"/>
              </a:buBlip>
            </a:pPr>
            <a:r>
              <a:rPr lang="en-US" sz="2000">
                <a:solidFill>
                  <a:srgbClr val="606163"/>
                </a:solidFill>
                <a:latin typeface="Monaco" pitchFamily="-65" charset="0"/>
                <a:ea typeface="Monaco" pitchFamily="-65" charset="0"/>
                <a:cs typeface="Monaco" pitchFamily="-65" charset="0"/>
                <a:sym typeface="Monaco" pitchFamily="-65" charset="0"/>
              </a:rPr>
              <a:t>player</a:t>
            </a:r>
            <a:endParaRPr lang="en-US" sz="2400">
              <a:solidFill>
                <a:srgbClr val="606163"/>
              </a:solidFill>
              <a:latin typeface="Arial" pitchFamily="-65" charset="0"/>
              <a:ea typeface="Arial" pitchFamily="-65" charset="0"/>
              <a:cs typeface="Arial" pitchFamily="-65" charset="0"/>
              <a:sym typeface="Arial" pitchFamily="-65" charset="0"/>
            </a:endParaRPr>
          </a:p>
          <a:p>
            <a:pPr marL="227104" indent="-227104">
              <a:spcBef>
                <a:spcPts val="600"/>
              </a:spcBef>
              <a:buSzPct val="80000"/>
              <a:buBlip>
                <a:blip r:embed="rId2"/>
              </a:buBlip>
            </a:pPr>
            <a:r>
              <a:rPr lang="en-US" sz="2000">
                <a:solidFill>
                  <a:srgbClr val="606163"/>
                </a:solidFill>
                <a:latin typeface="Monaco" pitchFamily="-65" charset="0"/>
                <a:ea typeface="Monaco" pitchFamily="-65" charset="0"/>
                <a:cs typeface="Monaco" pitchFamily="-65" charset="0"/>
                <a:sym typeface="Monaco" pitchFamily="-65" charset="0"/>
              </a:rPr>
              <a:t>account</a:t>
            </a:r>
            <a:endParaRPr lang="en-US" sz="2400">
              <a:solidFill>
                <a:srgbClr val="606163"/>
              </a:solidFill>
              <a:latin typeface="Arial" pitchFamily="-65" charset="0"/>
              <a:ea typeface="Arial" pitchFamily="-65" charset="0"/>
              <a:cs typeface="Arial" pitchFamily="-65" charset="0"/>
              <a:sym typeface="Arial" pitchFamily="-65" charset="0"/>
            </a:endParaRPr>
          </a:p>
          <a:p>
            <a:pPr marL="227104" indent="-227104">
              <a:spcBef>
                <a:spcPts val="600"/>
              </a:spcBef>
              <a:buSzPct val="80000"/>
              <a:buBlip>
                <a:blip r:embed="rId2"/>
              </a:buBlip>
            </a:pPr>
            <a:r>
              <a:rPr lang="en-US" sz="2000">
                <a:solidFill>
                  <a:srgbClr val="606163"/>
                </a:solidFill>
                <a:latin typeface="Monaco" pitchFamily="-65" charset="0"/>
                <a:ea typeface="Monaco" pitchFamily="-65" charset="0"/>
                <a:cs typeface="Monaco" pitchFamily="-65" charset="0"/>
                <a:sym typeface="Monaco" pitchFamily="-65" charset="0"/>
              </a:rPr>
              <a:t>day*</a:t>
            </a:r>
            <a:endParaRPr lang="en-US" sz="2400">
              <a:solidFill>
                <a:srgbClr val="606163"/>
              </a:solidFill>
              <a:latin typeface="Arial" pitchFamily="-65" charset="0"/>
              <a:ea typeface="Arial" pitchFamily="-65" charset="0"/>
              <a:cs typeface="Arial" pitchFamily="-65" charset="0"/>
              <a:sym typeface="Arial" pitchFamily="-65" charset="0"/>
            </a:endParaRPr>
          </a:p>
          <a:p>
            <a:pPr marL="227104" indent="-227104">
              <a:spcBef>
                <a:spcPts val="600"/>
              </a:spcBef>
              <a:buSzPct val="80000"/>
              <a:buBlip>
                <a:blip r:embed="rId2"/>
              </a:buBlip>
            </a:pPr>
            <a:r>
              <a:rPr lang="en-US" sz="2000">
                <a:solidFill>
                  <a:srgbClr val="606163"/>
                </a:solidFill>
                <a:latin typeface="Monaco" pitchFamily="-65" charset="0"/>
                <a:ea typeface="Monaco" pitchFamily="-65" charset="0"/>
                <a:cs typeface="Monaco" pitchFamily="-65" charset="0"/>
                <a:sym typeface="Monaco" pitchFamily="-65" charset="0"/>
              </a:rPr>
              <a:t>country</a:t>
            </a:r>
            <a:endParaRPr lang="en-US" sz="2400">
              <a:solidFill>
                <a:srgbClr val="606163"/>
              </a:solidFill>
              <a:latin typeface="Arial" pitchFamily="-65" charset="0"/>
              <a:ea typeface="Arial" pitchFamily="-65" charset="0"/>
              <a:cs typeface="Arial" pitchFamily="-65" charset="0"/>
              <a:sym typeface="Arial" pitchFamily="-65" charset="0"/>
            </a:endParaRPr>
          </a:p>
          <a:p>
            <a:pPr marL="227104" indent="-227104">
              <a:spcBef>
                <a:spcPts val="600"/>
              </a:spcBef>
              <a:buSzPct val="80000"/>
              <a:buBlip>
                <a:blip r:embed="rId2"/>
              </a:buBlip>
            </a:pPr>
            <a:r>
              <a:rPr lang="en-US" sz="2000">
                <a:solidFill>
                  <a:srgbClr val="606163"/>
                </a:solidFill>
                <a:latin typeface="Monaco" pitchFamily="-65" charset="0"/>
                <a:ea typeface="Monaco" pitchFamily="-65" charset="0"/>
                <a:cs typeface="Monaco" pitchFamily="-65" charset="0"/>
                <a:sym typeface="Monaco" pitchFamily="-65" charset="0"/>
              </a:rPr>
              <a:t>city</a:t>
            </a:r>
            <a:endParaRPr lang="en-US" sz="2400">
              <a:solidFill>
                <a:srgbClr val="606163"/>
              </a:solidFill>
              <a:latin typeface="Arial" pitchFamily="-65" charset="0"/>
              <a:ea typeface="Arial" pitchFamily="-65" charset="0"/>
              <a:cs typeface="Arial" pitchFamily="-65" charset="0"/>
              <a:sym typeface="Arial" pitchFamily="-65" charset="0"/>
            </a:endParaRPr>
          </a:p>
          <a:p>
            <a:pPr marL="227104" indent="-227104">
              <a:spcBef>
                <a:spcPts val="600"/>
              </a:spcBef>
              <a:buSzPct val="80000"/>
              <a:buBlip>
                <a:blip r:embed="rId2"/>
              </a:buBlip>
            </a:pPr>
            <a:r>
              <a:rPr lang="en-US" sz="2000">
                <a:solidFill>
                  <a:srgbClr val="606163"/>
                </a:solidFill>
                <a:latin typeface="Monaco" pitchFamily="-65" charset="0"/>
                <a:ea typeface="Monaco" pitchFamily="-65" charset="0"/>
                <a:cs typeface="Monaco" pitchFamily="-65" charset="0"/>
                <a:sym typeface="Monaco" pitchFamily="-65" charset="0"/>
              </a:rPr>
              <a:t>region</a:t>
            </a:r>
            <a:endParaRPr lang="en-US" sz="2400">
              <a:solidFill>
                <a:srgbClr val="606163"/>
              </a:solidFill>
              <a:latin typeface="Arial" pitchFamily="-65" charset="0"/>
              <a:ea typeface="Arial" pitchFamily="-65" charset="0"/>
              <a:cs typeface="Arial" pitchFamily="-65" charset="0"/>
              <a:sym typeface="Arial" pitchFamily="-65" charset="0"/>
            </a:endParaRPr>
          </a:p>
          <a:p>
            <a:pPr marL="227104" indent="-227104">
              <a:spcBef>
                <a:spcPts val="600"/>
              </a:spcBef>
              <a:buSzPct val="80000"/>
              <a:buBlip>
                <a:blip r:embed="rId2"/>
              </a:buBlip>
            </a:pPr>
            <a:r>
              <a:rPr lang="en-US" sz="2000">
                <a:solidFill>
                  <a:srgbClr val="606163"/>
                </a:solidFill>
                <a:latin typeface="Monaco" pitchFamily="-65" charset="0"/>
                <a:ea typeface="Monaco" pitchFamily="-65" charset="0"/>
                <a:cs typeface="Monaco" pitchFamily="-65" charset="0"/>
                <a:sym typeface="Monaco" pitchFamily="-65" charset="0"/>
              </a:rPr>
              <a:t>referrer_domain</a:t>
            </a:r>
            <a:endParaRPr lang="en-US" sz="2400">
              <a:solidFill>
                <a:srgbClr val="606163"/>
              </a:solidFill>
              <a:latin typeface="Arial" pitchFamily="-65" charset="0"/>
              <a:ea typeface="Arial" pitchFamily="-65" charset="0"/>
              <a:cs typeface="Arial" pitchFamily="-65" charset="0"/>
              <a:sym typeface="Arial" pitchFamily="-65" charset="0"/>
            </a:endParaRPr>
          </a:p>
          <a:p>
            <a:pPr marL="227104" indent="-227104">
              <a:spcBef>
                <a:spcPts val="600"/>
              </a:spcBef>
              <a:buSzPct val="80000"/>
              <a:buBlip>
                <a:blip r:embed="rId2"/>
              </a:buBlip>
            </a:pPr>
            <a:r>
              <a:rPr lang="en-US" sz="2000">
                <a:solidFill>
                  <a:srgbClr val="606163"/>
                </a:solidFill>
                <a:latin typeface="Monaco" pitchFamily="-65" charset="0"/>
                <a:ea typeface="Monaco" pitchFamily="-65" charset="0"/>
                <a:cs typeface="Monaco" pitchFamily="-65" charset="0"/>
                <a:sym typeface="Monaco" pitchFamily="-65" charset="0"/>
              </a:rPr>
              <a:t>source_type</a:t>
            </a:r>
            <a:endParaRPr lang="en-US" sz="2400">
              <a:solidFill>
                <a:srgbClr val="606163"/>
              </a:solidFill>
              <a:latin typeface="Arial" pitchFamily="-65" charset="0"/>
              <a:ea typeface="Arial" pitchFamily="-65" charset="0"/>
              <a:cs typeface="Arial" pitchFamily="-65" charset="0"/>
              <a:sym typeface="Arial" pitchFamily="-65" charset="0"/>
            </a:endParaRPr>
          </a:p>
          <a:p>
            <a:pPr marL="227104" indent="-227104">
              <a:spcBef>
                <a:spcPts val="600"/>
              </a:spcBef>
              <a:buSzPct val="80000"/>
              <a:buBlip>
                <a:blip r:embed="rId2"/>
              </a:buBlip>
            </a:pPr>
            <a:r>
              <a:rPr lang="en-US" sz="2000">
                <a:solidFill>
                  <a:srgbClr val="606163"/>
                </a:solidFill>
                <a:latin typeface="Monaco" pitchFamily="-65" charset="0"/>
                <a:ea typeface="Monaco" pitchFamily="-65" charset="0"/>
                <a:cs typeface="Monaco" pitchFamily="-65" charset="0"/>
                <a:sym typeface="Monaco" pitchFamily="-65" charset="0"/>
              </a:rPr>
              <a:t>search_terms</a:t>
            </a:r>
            <a:endParaRPr lang="en-US" sz="2400">
              <a:solidFill>
                <a:srgbClr val="606163"/>
              </a:solidFill>
              <a:latin typeface="Arial" pitchFamily="-65" charset="0"/>
              <a:ea typeface="Arial" pitchFamily="-65" charset="0"/>
              <a:cs typeface="Arial" pitchFamily="-65" charset="0"/>
              <a:sym typeface="Arial" pitchFamily="-65" charset="0"/>
            </a:endParaRPr>
          </a:p>
          <a:p>
            <a:pPr marL="227104" indent="-227104">
              <a:spcBef>
                <a:spcPts val="600"/>
              </a:spcBef>
              <a:buSzPct val="80000"/>
              <a:buBlip>
                <a:blip r:embed="rId2"/>
              </a:buBlip>
            </a:pPr>
            <a:r>
              <a:rPr lang="en-US" sz="2000">
                <a:solidFill>
                  <a:srgbClr val="606163"/>
                </a:solidFill>
                <a:latin typeface="Monaco" pitchFamily="-65" charset="0"/>
                <a:ea typeface="Monaco" pitchFamily="-65" charset="0"/>
                <a:cs typeface="Monaco" pitchFamily="-65" charset="0"/>
                <a:sym typeface="Monaco" pitchFamily="-65" charset="0"/>
              </a:rPr>
              <a:t>device_type</a:t>
            </a:r>
            <a:endParaRPr lang="en-US" sz="2400">
              <a:solidFill>
                <a:srgbClr val="606163"/>
              </a:solidFill>
              <a:latin typeface="Arial" pitchFamily="-65" charset="0"/>
              <a:ea typeface="Arial" pitchFamily="-65" charset="0"/>
              <a:cs typeface="Arial" pitchFamily="-65" charset="0"/>
              <a:sym typeface="Arial" pitchFamily="-65" charset="0"/>
            </a:endParaRPr>
          </a:p>
          <a:p>
            <a:pPr marL="227104" indent="-227104">
              <a:spcBef>
                <a:spcPts val="600"/>
              </a:spcBef>
              <a:buSzPct val="80000"/>
              <a:buBlip>
                <a:blip r:embed="rId2"/>
              </a:buBlip>
            </a:pPr>
            <a:r>
              <a:rPr lang="en-US" sz="2000">
                <a:solidFill>
                  <a:srgbClr val="606163"/>
                </a:solidFill>
                <a:latin typeface="Monaco" pitchFamily="-65" charset="0"/>
                <a:ea typeface="Monaco" pitchFamily="-65" charset="0"/>
                <a:cs typeface="Monaco" pitchFamily="-65" charset="0"/>
                <a:sym typeface="Monaco" pitchFamily="-65" charset="0"/>
              </a:rPr>
              <a:t>device_os</a:t>
            </a:r>
            <a:endParaRPr lang="en-US"/>
          </a:p>
        </p:txBody>
      </p:sp>
      <p:sp>
        <p:nvSpPr>
          <p:cNvPr id="12292" name="AutoShape 4"/>
          <p:cNvSpPr>
            <a:spLocks/>
          </p:cNvSpPr>
          <p:nvPr/>
        </p:nvSpPr>
        <p:spPr bwMode="auto">
          <a:xfrm>
            <a:off x="8852747" y="6794164"/>
            <a:ext cx="6664569" cy="1269239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 w="12700" cap="flat" cmpd="sng">
            <a:noFill/>
            <a:prstDash val="solid"/>
            <a:miter lim="0"/>
            <a:headEnd/>
            <a:tailEnd/>
          </a:ln>
          <a:effectLst/>
        </p:spPr>
        <p:txBody>
          <a:bodyPr lIns="45737" tIns="45737" rIns="45737" bIns="45737">
            <a:prstTxWarp prst="textNoShape">
              <a:avLst/>
            </a:prstTxWarp>
          </a:bodyPr>
          <a:lstStyle/>
          <a:p>
            <a:r>
              <a:rPr lang="en-US" sz="2000">
                <a:solidFill>
                  <a:srgbClr val="535353"/>
                </a:solidFill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* The dev team does not  recommend using day as a filter – note that </a:t>
            </a:r>
            <a:r>
              <a:rPr lang="en-US" sz="1600">
                <a:solidFill>
                  <a:srgbClr val="FF6600"/>
                </a:solidFill>
                <a:latin typeface="Monaco" pitchFamily="-65" charset="0"/>
                <a:ea typeface="Monaco" pitchFamily="-65" charset="0"/>
                <a:cs typeface="Monaco" pitchFamily="-65" charset="0"/>
                <a:sym typeface="Monaco" pitchFamily="-65" charset="0"/>
              </a:rPr>
              <a:t>&amp;where=day==2014-01-01 </a:t>
            </a:r>
            <a:r>
              <a:rPr lang="en-US" sz="2000">
                <a:solidFill>
                  <a:srgbClr val="535353"/>
                </a:solidFill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will get you the same results as </a:t>
            </a:r>
            <a:r>
              <a:rPr lang="en-US" sz="1600">
                <a:solidFill>
                  <a:srgbClr val="FF6600"/>
                </a:solidFill>
                <a:latin typeface="Monaco" pitchFamily="-65" charset="0"/>
                <a:ea typeface="Monaco" pitchFamily="-65" charset="0"/>
                <a:cs typeface="Monaco" pitchFamily="-65" charset="0"/>
                <a:sym typeface="Monaco" pitchFamily="-65" charset="0"/>
              </a:rPr>
              <a:t>&amp;from=2014-01-01&amp;to=2014-01-01 </a:t>
            </a:r>
            <a:r>
              <a:rPr lang="en-US" sz="2000">
                <a:solidFill>
                  <a:srgbClr val="535353"/>
                </a:solidFill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and the latter is the recommended way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183954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Rectangle 1"/>
          <p:cNvSpPr>
            <a:spLocks noGrp="1" noChangeArrowheads="1"/>
          </p:cNvSpPr>
          <p:nvPr>
            <p:ph type="title"/>
          </p:nvPr>
        </p:nvSpPr>
        <p:spPr>
          <a:xfrm>
            <a:off x="776501" y="300234"/>
            <a:ext cx="14493096" cy="1450332"/>
          </a:xfrm>
        </p:spPr>
        <p:txBody>
          <a:bodyPr lIns="0" tIns="0" rIns="0" bIns="0"/>
          <a:lstStyle/>
          <a:p>
            <a:pPr defTabSz="773422"/>
            <a:r>
              <a:rPr lang="en-US" sz="3600"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PARAMETERS</a:t>
            </a:r>
            <a:endParaRPr lang="en-US"/>
          </a:p>
        </p:txBody>
      </p:sp>
      <p:sp>
        <p:nvSpPr>
          <p:cNvPr id="1331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541488" y="1911008"/>
            <a:ext cx="15880952" cy="6206405"/>
          </a:xfrm>
        </p:spPr>
        <p:txBody>
          <a:bodyPr lIns="0" tIns="0" rIns="0" bIns="0"/>
          <a:lstStyle/>
          <a:p>
            <a:pPr marL="273159" indent="-273159" defTabSz="773422">
              <a:buSzPct val="80000"/>
              <a:buBlip>
                <a:blip r:embed="rId2"/>
              </a:buBlip>
            </a:pPr>
            <a:r>
              <a:rPr lang="en-US" sz="2400" dirty="0"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Limit or modify the returned data items in various ways</a:t>
            </a:r>
          </a:p>
          <a:p>
            <a:pPr marL="273159" indent="-273159" defTabSz="773422">
              <a:buSzPct val="80000"/>
              <a:buBlip>
                <a:blip r:embed="rId2"/>
              </a:buBlip>
            </a:pPr>
            <a:r>
              <a:rPr lang="en-US" sz="2400" dirty="0"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Date/Time:</a:t>
            </a:r>
          </a:p>
          <a:p>
            <a:pPr marL="713073" lvl="1" indent="-227104" defTabSz="773422">
              <a:spcBef>
                <a:spcPts val="600"/>
              </a:spcBef>
              <a:buSzPct val="80000"/>
              <a:buBlip>
                <a:blip r:embed="rId2"/>
              </a:buBlip>
            </a:pPr>
            <a:r>
              <a:rPr lang="en-US" sz="2000" dirty="0">
                <a:solidFill>
                  <a:srgbClr val="F79646"/>
                </a:solidFill>
                <a:latin typeface="Monaco" pitchFamily="-65" charset="0"/>
                <a:ea typeface="Monaco" pitchFamily="-65" charset="0"/>
                <a:cs typeface="Monaco" pitchFamily="-65" charset="0"/>
                <a:sym typeface="Monaco" pitchFamily="-65" charset="0"/>
              </a:rPr>
              <a:t>&amp;from=2013-12-16</a:t>
            </a:r>
            <a:r>
              <a:rPr lang="en-US" sz="2400" dirty="0"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 or </a:t>
            </a:r>
            <a:r>
              <a:rPr lang="en-US" sz="2000" b="1" dirty="0" err="1">
                <a:solidFill>
                  <a:srgbClr val="F79646"/>
                </a:solidFill>
                <a:latin typeface="Monaco" pitchFamily="-65" charset="0"/>
                <a:ea typeface="Monaco" pitchFamily="-65" charset="0"/>
                <a:cs typeface="Monaco" pitchFamily="-65" charset="0"/>
                <a:sym typeface="Monaco" pitchFamily="-65" charset="0"/>
              </a:rPr>
              <a:t>alltime</a:t>
            </a:r>
            <a:r>
              <a:rPr lang="en-US" sz="2400" dirty="0"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 (</a:t>
            </a:r>
            <a:r>
              <a:rPr lang="en-US" sz="2400" dirty="0" err="1"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alltime</a:t>
            </a:r>
            <a:r>
              <a:rPr lang="en-US" sz="2400" dirty="0"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 only works for reports, not rollups) or epoch time in milliseconds</a:t>
            </a:r>
          </a:p>
          <a:p>
            <a:pPr marL="1233981" indent="-273159" defTabSz="773422">
              <a:buSzPct val="80000"/>
              <a:buBlip>
                <a:blip r:embed="rId2"/>
              </a:buBlip>
            </a:pPr>
            <a:r>
              <a:rPr lang="en-US" sz="2400" dirty="0"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default is 30 days before now</a:t>
            </a:r>
          </a:p>
          <a:p>
            <a:pPr marL="1233981" indent="-273159" defTabSz="773422">
              <a:buSzPct val="80000"/>
              <a:buBlip>
                <a:blip r:embed="rId2"/>
              </a:buBlip>
            </a:pPr>
            <a:r>
              <a:rPr lang="en-US" sz="2400" dirty="0"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time of day only supported for epoch time in </a:t>
            </a:r>
            <a:r>
              <a:rPr lang="en-US" sz="2400" dirty="0" smtClean="0"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milliseconds and applicable only to data for previous 30 days</a:t>
            </a:r>
            <a:endParaRPr lang="en-US" sz="2400" dirty="0">
              <a:latin typeface="Arial" pitchFamily="-65" charset="0"/>
              <a:ea typeface="Arial" pitchFamily="-65" charset="0"/>
              <a:cs typeface="Arial" pitchFamily="-65" charset="0"/>
              <a:sym typeface="Arial" pitchFamily="-65" charset="0"/>
            </a:endParaRPr>
          </a:p>
          <a:p>
            <a:pPr marL="713073" lvl="1" indent="-227104" defTabSz="773422">
              <a:spcBef>
                <a:spcPts val="600"/>
              </a:spcBef>
              <a:buSzPct val="80000"/>
              <a:buBlip>
                <a:blip r:embed="rId2"/>
              </a:buBlip>
            </a:pPr>
            <a:r>
              <a:rPr lang="en-US" sz="2000" dirty="0">
                <a:solidFill>
                  <a:srgbClr val="F79646"/>
                </a:solidFill>
                <a:latin typeface="Monaco" pitchFamily="-65" charset="0"/>
                <a:ea typeface="Monaco" pitchFamily="-65" charset="0"/>
                <a:cs typeface="Monaco" pitchFamily="-65" charset="0"/>
                <a:sym typeface="Monaco" pitchFamily="-65" charset="0"/>
              </a:rPr>
              <a:t>&amp;to=2014-01-10</a:t>
            </a:r>
            <a:r>
              <a:rPr lang="en-US" sz="2400" dirty="0"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 or </a:t>
            </a:r>
            <a:r>
              <a:rPr lang="en-US" sz="2000" b="1" dirty="0">
                <a:solidFill>
                  <a:srgbClr val="F79646"/>
                </a:solidFill>
                <a:latin typeface="Monaco" pitchFamily="-65" charset="0"/>
                <a:ea typeface="Monaco" pitchFamily="-65" charset="0"/>
                <a:cs typeface="Monaco" pitchFamily="-65" charset="0"/>
                <a:sym typeface="Monaco" pitchFamily="-65" charset="0"/>
              </a:rPr>
              <a:t>now</a:t>
            </a:r>
            <a:r>
              <a:rPr lang="en-US" sz="2400" dirty="0"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 or epoch time in milliseconds</a:t>
            </a:r>
          </a:p>
          <a:p>
            <a:pPr marL="1233981" indent="-273159" defTabSz="773422">
              <a:buSzPct val="80000"/>
              <a:buBlip>
                <a:blip r:embed="rId2"/>
              </a:buBlip>
            </a:pPr>
            <a:r>
              <a:rPr lang="en-US" sz="2400" dirty="0"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default is now</a:t>
            </a:r>
          </a:p>
          <a:p>
            <a:pPr marL="1233981" indent="-273159" defTabSz="773422">
              <a:buSzPct val="80000"/>
              <a:buBlip>
                <a:blip r:embed="rId2"/>
              </a:buBlip>
            </a:pPr>
            <a:r>
              <a:rPr lang="en-US" sz="2400" dirty="0"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time of day only supported for epoch time in milliseconds and applicable only to data for previous 30 days</a:t>
            </a:r>
          </a:p>
          <a:p>
            <a:pPr marL="273159" indent="-273159" defTabSz="773422">
              <a:buSzPct val="80000"/>
              <a:buBlip>
                <a:blip r:embed="rId2"/>
              </a:buBlip>
            </a:pPr>
            <a:r>
              <a:rPr lang="en-US" sz="2400" dirty="0" smtClean="0"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Filters</a:t>
            </a:r>
            <a:r>
              <a:rPr lang="en-US" sz="2400" dirty="0"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: </a:t>
            </a:r>
            <a:r>
              <a:rPr lang="en-US" sz="2000" dirty="0">
                <a:solidFill>
                  <a:srgbClr val="F79646"/>
                </a:solidFill>
                <a:latin typeface="Monaco" pitchFamily="-65" charset="0"/>
                <a:ea typeface="Monaco" pitchFamily="-65" charset="0"/>
                <a:cs typeface="Monaco" pitchFamily="-65" charset="0"/>
                <a:sym typeface="Monaco" pitchFamily="-65" charset="0"/>
              </a:rPr>
              <a:t>&amp;where=dimension1==value1;dimension2==value2 </a:t>
            </a:r>
            <a:endParaRPr lang="en-US" sz="2400" dirty="0">
              <a:solidFill>
                <a:srgbClr val="535353"/>
              </a:solidFill>
              <a:latin typeface="Arial" pitchFamily="-65" charset="0"/>
              <a:ea typeface="Arial" pitchFamily="-65" charset="0"/>
              <a:cs typeface="Arial" pitchFamily="-65" charset="0"/>
              <a:sym typeface="Arial" pitchFamily="-65" charset="0"/>
            </a:endParaRPr>
          </a:p>
          <a:p>
            <a:pPr marL="273159" indent="-273159" defTabSz="773422">
              <a:buSzPct val="80000"/>
              <a:buBlip>
                <a:blip r:embed="rId2"/>
              </a:buBlip>
            </a:pPr>
            <a:r>
              <a:rPr lang="en-US" sz="2400" dirty="0">
                <a:solidFill>
                  <a:srgbClr val="535353"/>
                </a:solidFill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Paging: </a:t>
            </a:r>
            <a:r>
              <a:rPr lang="en-US" sz="2000" dirty="0">
                <a:solidFill>
                  <a:srgbClr val="F79646"/>
                </a:solidFill>
                <a:latin typeface="Monaco" pitchFamily="-65" charset="0"/>
                <a:ea typeface="Monaco" pitchFamily="-65" charset="0"/>
                <a:cs typeface="Monaco" pitchFamily="-65" charset="0"/>
                <a:sym typeface="Monaco" pitchFamily="-65" charset="0"/>
              </a:rPr>
              <a:t>&amp;limit=20&amp;offset=40 </a:t>
            </a:r>
            <a:r>
              <a:rPr lang="en-US" sz="2400" dirty="0">
                <a:solidFill>
                  <a:srgbClr val="535353"/>
                </a:solidFill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(limit default is 10; offset default is 0)</a:t>
            </a:r>
          </a:p>
          <a:p>
            <a:pPr marL="273159" indent="-273159" defTabSz="773422">
              <a:buSzPct val="80000"/>
              <a:buBlip>
                <a:blip r:embed="rId2"/>
              </a:buBlip>
            </a:pPr>
            <a:r>
              <a:rPr lang="en-US" sz="2400" dirty="0">
                <a:solidFill>
                  <a:srgbClr val="535353"/>
                </a:solidFill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Fields: </a:t>
            </a:r>
            <a:r>
              <a:rPr lang="en-US" sz="2000" dirty="0">
                <a:solidFill>
                  <a:srgbClr val="F79646"/>
                </a:solidFill>
                <a:latin typeface="Monaco" pitchFamily="-65" charset="0"/>
                <a:ea typeface="Monaco" pitchFamily="-65" charset="0"/>
                <a:cs typeface="Monaco" pitchFamily="-65" charset="0"/>
                <a:sym typeface="Monaco" pitchFamily="-65" charset="0"/>
              </a:rPr>
              <a:t>&amp;fields=</a:t>
            </a:r>
            <a:r>
              <a:rPr lang="en-US" sz="2000" dirty="0" err="1">
                <a:solidFill>
                  <a:srgbClr val="F79646"/>
                </a:solidFill>
                <a:latin typeface="Monaco" pitchFamily="-65" charset="0"/>
                <a:ea typeface="Monaco" pitchFamily="-65" charset="0"/>
                <a:cs typeface="Monaco" pitchFamily="-65" charset="0"/>
                <a:sym typeface="Monaco" pitchFamily="-65" charset="0"/>
              </a:rPr>
              <a:t>video_view,engagement_score</a:t>
            </a:r>
            <a:r>
              <a:rPr lang="en-US" sz="2000" dirty="0">
                <a:solidFill>
                  <a:srgbClr val="F79646"/>
                </a:solidFill>
                <a:latin typeface="Monaco" pitchFamily="-65" charset="0"/>
                <a:ea typeface="Monaco" pitchFamily="-65" charset="0"/>
                <a:cs typeface="Monaco" pitchFamily="-65" charset="0"/>
                <a:sym typeface="Monaco" pitchFamily="-65" charset="0"/>
              </a:rPr>
              <a:t> </a:t>
            </a:r>
            <a:r>
              <a:rPr lang="en-US" sz="2400" dirty="0">
                <a:solidFill>
                  <a:srgbClr val="535353"/>
                </a:solidFill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(default is </a:t>
            </a:r>
            <a:r>
              <a:rPr lang="en-US" sz="2400" dirty="0" err="1" smtClean="0">
                <a:solidFill>
                  <a:srgbClr val="F67E33"/>
                </a:solidFill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video_view</a:t>
            </a:r>
            <a:r>
              <a:rPr lang="en-US" sz="2400" dirty="0" smtClean="0">
                <a:solidFill>
                  <a:srgbClr val="535353"/>
                </a:solidFill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; </a:t>
            </a:r>
            <a:r>
              <a:rPr lang="en-US" sz="2400" dirty="0">
                <a:solidFill>
                  <a:srgbClr val="535353"/>
                </a:solidFill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possible values depend on </a:t>
            </a:r>
            <a:r>
              <a:rPr lang="en-US" sz="2400" dirty="0" smtClean="0">
                <a:solidFill>
                  <a:srgbClr val="535353"/>
                </a:solidFill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dimension; </a:t>
            </a:r>
            <a:r>
              <a:rPr lang="en-US" sz="2400" dirty="0" smtClean="0">
                <a:solidFill>
                  <a:schemeClr val="accent2"/>
                </a:solidFill>
                <a:latin typeface="Source Code Pro"/>
                <a:ea typeface="Arial" pitchFamily="-65" charset="0"/>
                <a:cs typeface="Source Code Pro"/>
                <a:sym typeface="Arial" pitchFamily="-65" charset="0"/>
              </a:rPr>
              <a:t>fields=all </a:t>
            </a:r>
            <a:r>
              <a:rPr lang="en-US" sz="2400" dirty="0" smtClean="0">
                <a:solidFill>
                  <a:srgbClr val="535353"/>
                </a:solidFill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to return all fields)</a:t>
            </a:r>
            <a:endParaRPr lang="en-US" sz="2400" dirty="0">
              <a:solidFill>
                <a:srgbClr val="535353"/>
              </a:solidFill>
              <a:latin typeface="Arial" pitchFamily="-65" charset="0"/>
              <a:ea typeface="Arial" pitchFamily="-65" charset="0"/>
              <a:cs typeface="Arial" pitchFamily="-65" charset="0"/>
              <a:sym typeface="Arial" pitchFamily="-65" charset="0"/>
            </a:endParaRPr>
          </a:p>
          <a:p>
            <a:pPr marL="273159" indent="-273159" defTabSz="773422">
              <a:buSzPct val="80000"/>
              <a:buBlip>
                <a:blip r:embed="rId2"/>
              </a:buBlip>
            </a:pPr>
            <a:r>
              <a:rPr lang="en-US" sz="2400" dirty="0">
                <a:solidFill>
                  <a:srgbClr val="535353"/>
                </a:solidFill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Sorting: </a:t>
            </a:r>
            <a:r>
              <a:rPr lang="en-US" sz="2000" dirty="0">
                <a:solidFill>
                  <a:srgbClr val="F79646"/>
                </a:solidFill>
                <a:latin typeface="Monaco" pitchFamily="-65" charset="0"/>
                <a:ea typeface="Monaco" pitchFamily="-65" charset="0"/>
                <a:cs typeface="Monaco" pitchFamily="-65" charset="0"/>
                <a:sym typeface="Monaco" pitchFamily="-65" charset="0"/>
              </a:rPr>
              <a:t>&amp;sort=</a:t>
            </a:r>
            <a:r>
              <a:rPr lang="en-US" sz="2000" dirty="0" err="1">
                <a:solidFill>
                  <a:srgbClr val="F79646"/>
                </a:solidFill>
                <a:latin typeface="Monaco" pitchFamily="-65" charset="0"/>
                <a:ea typeface="Monaco" pitchFamily="-65" charset="0"/>
                <a:cs typeface="Monaco" pitchFamily="-65" charset="0"/>
                <a:sym typeface="Monaco" pitchFamily="-65" charset="0"/>
              </a:rPr>
              <a:t>engagement_score</a:t>
            </a:r>
            <a:r>
              <a:rPr lang="en-US" sz="2000" dirty="0">
                <a:solidFill>
                  <a:srgbClr val="F79646"/>
                </a:solidFill>
                <a:latin typeface="Monaco" pitchFamily="-65" charset="0"/>
                <a:ea typeface="Monaco" pitchFamily="-65" charset="0"/>
                <a:cs typeface="Monaco" pitchFamily="-65" charset="0"/>
                <a:sym typeface="Monaco" pitchFamily="-65" charset="0"/>
              </a:rPr>
              <a:t> </a:t>
            </a:r>
            <a:r>
              <a:rPr lang="en-US" sz="2400" dirty="0">
                <a:solidFill>
                  <a:srgbClr val="535353"/>
                </a:solidFill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(must be a metric returned for the dimension(s))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5958794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Rectangle 1"/>
          <p:cNvSpPr>
            <a:spLocks noGrp="1" noChangeArrowheads="1"/>
          </p:cNvSpPr>
          <p:nvPr>
            <p:ph type="ctrTitle"/>
          </p:nvPr>
        </p:nvSpPr>
        <p:spPr/>
        <p:txBody>
          <a:bodyPr lIns="0" tIns="0" rIns="0" bIns="0" anchor="b"/>
          <a:lstStyle/>
          <a:p>
            <a:pPr defTabSz="773422"/>
            <a:r>
              <a:rPr lang="en-US" sz="6100" dirty="0" smtClean="0">
                <a:solidFill>
                  <a:schemeClr val="bg2"/>
                </a:solidFill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Sample Solutions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14338" name="Rectangle 2"/>
          <p:cNvSpPr>
            <a:spLocks noGrp="1" noChangeArrowheads="1"/>
          </p:cNvSpPr>
          <p:nvPr>
            <p:ph type="body" sz="quarter" idx="10"/>
          </p:nvPr>
        </p:nvSpPr>
        <p:spPr/>
        <p:txBody>
          <a:bodyPr lIns="0" tIns="0" rIns="0" bIns="0"/>
          <a:lstStyle/>
          <a:p>
            <a:pPr marL="455795" indent="-455795" defTabSz="773422">
              <a:buClr>
                <a:srgbClr val="FFFFFF"/>
              </a:buClr>
              <a:buSzPct val="80000"/>
              <a:buFont typeface="Arial" pitchFamily="-65" charset="0"/>
              <a:buChar char="•"/>
            </a:pPr>
            <a:r>
              <a:rPr lang="en-US" sz="2700" b="1" dirty="0" smtClean="0">
                <a:solidFill>
                  <a:schemeClr val="bg2"/>
                </a:solidFill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Report by Player and Day</a:t>
            </a:r>
            <a:endParaRPr lang="en-US" sz="2700" b="1" dirty="0">
              <a:solidFill>
                <a:schemeClr val="bg2"/>
              </a:solidFill>
              <a:latin typeface="Arial" pitchFamily="-65" charset="0"/>
              <a:ea typeface="Arial" pitchFamily="-65" charset="0"/>
              <a:cs typeface="Arial" pitchFamily="-65" charset="0"/>
              <a:sym typeface="Arial" pitchFamily="-65" charset="0"/>
            </a:endParaRPr>
          </a:p>
          <a:p>
            <a:pPr marL="455795" indent="-455795" defTabSz="773422">
              <a:buClr>
                <a:srgbClr val="FFFFFF"/>
              </a:buClr>
              <a:buSzPct val="80000"/>
              <a:buFont typeface="Arial" pitchFamily="-65" charset="0"/>
              <a:buChar char="•"/>
            </a:pPr>
            <a:r>
              <a:rPr lang="en-US" sz="2700" b="1" dirty="0" smtClean="0">
                <a:solidFill>
                  <a:schemeClr val="bg2"/>
                </a:solidFill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Most Popular Videos</a:t>
            </a:r>
            <a:endParaRPr lang="en-U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1822955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1"/>
          <p:cNvSpPr>
            <a:spLocks noGrp="1" noChangeArrowheads="1"/>
          </p:cNvSpPr>
          <p:nvPr>
            <p:ph type="title"/>
          </p:nvPr>
        </p:nvSpPr>
        <p:spPr>
          <a:xfrm>
            <a:off x="776501" y="300234"/>
            <a:ext cx="14493096" cy="1450332"/>
          </a:xfrm>
        </p:spPr>
        <p:txBody>
          <a:bodyPr lIns="0" tIns="0" rIns="0" bIns="0"/>
          <a:lstStyle/>
          <a:p>
            <a:pPr defTabSz="773422"/>
            <a:r>
              <a:rPr lang="en-US" sz="3600"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TWO BASIC CATEGORIES OF SOLUTIONS</a:t>
            </a:r>
            <a:endParaRPr lang="en-US"/>
          </a:p>
        </p:txBody>
      </p:sp>
      <p:sp>
        <p:nvSpPr>
          <p:cNvPr id="1536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541488" y="2273194"/>
            <a:ext cx="7968265" cy="5844219"/>
          </a:xfrm>
        </p:spPr>
        <p:txBody>
          <a:bodyPr lIns="0" tIns="0" rIns="0" bIns="0"/>
          <a:lstStyle/>
          <a:p>
            <a:pPr marL="273159" indent="-273159" defTabSz="773422">
              <a:buSzPct val="80000"/>
              <a:buBlip>
                <a:blip r:embed="rId2"/>
              </a:buBlip>
            </a:pPr>
            <a:r>
              <a:rPr lang="en-US" sz="2400" dirty="0"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Custom Reports</a:t>
            </a:r>
          </a:p>
          <a:p>
            <a:pPr marL="759129" lvl="1" indent="-273159" defTabSz="773422">
              <a:spcBef>
                <a:spcPts val="500"/>
              </a:spcBef>
              <a:buSzPct val="60000"/>
              <a:buBlip>
                <a:blip r:embed="rId3"/>
              </a:buBlip>
            </a:pPr>
            <a:r>
              <a:rPr lang="en-US" sz="2400" dirty="0"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Get a specific data-set that the built-in reports don’t provide</a:t>
            </a:r>
          </a:p>
          <a:p>
            <a:pPr marL="759129" lvl="1" indent="-273159" defTabSz="773422">
              <a:spcBef>
                <a:spcPts val="500"/>
              </a:spcBef>
              <a:buSzPct val="60000"/>
              <a:buBlip>
                <a:blip r:embed="rId3"/>
              </a:buBlip>
            </a:pPr>
            <a:r>
              <a:rPr lang="en-US" sz="2400" dirty="0"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Represent the data differently</a:t>
            </a:r>
          </a:p>
          <a:p>
            <a:pPr marL="273159" indent="-273159" defTabSz="773422">
              <a:buSzPct val="80000"/>
              <a:buBlip>
                <a:blip r:embed="rId2"/>
              </a:buBlip>
            </a:pPr>
            <a:r>
              <a:rPr lang="en-US" sz="2400" dirty="0"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Example:</a:t>
            </a:r>
          </a:p>
          <a:p>
            <a:pPr marL="273159" indent="-273159" defTabSz="773422">
              <a:buSzPct val="80000"/>
              <a:buBlip>
                <a:blip r:embed="rId2"/>
              </a:buBlip>
            </a:pPr>
            <a:r>
              <a:rPr lang="en-US" sz="2400" u="sng" dirty="0">
                <a:solidFill>
                  <a:srgbClr val="0000FF"/>
                </a:solidFill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  <a:hlinkClick r:id="rId4"/>
              </a:rPr>
              <a:t>http://solutions.brightcove.com/bcls/analytics-api/video-reports-by-player-and-day/video-reports-by-player-and-day.html</a:t>
            </a:r>
            <a:r>
              <a:rPr lang="en-US" sz="2400" dirty="0"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 </a:t>
            </a:r>
            <a:endParaRPr lang="en-US" dirty="0"/>
          </a:p>
        </p:txBody>
      </p:sp>
      <p:sp>
        <p:nvSpPr>
          <p:cNvPr id="15363" name="AutoShape 3"/>
          <p:cNvSpPr>
            <a:spLocks/>
          </p:cNvSpPr>
          <p:nvPr/>
        </p:nvSpPr>
        <p:spPr bwMode="auto">
          <a:xfrm>
            <a:off x="9197329" y="2273194"/>
            <a:ext cx="7545875" cy="371876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 w="12700" cap="flat" cmpd="sng">
            <a:noFill/>
            <a:prstDash val="solid"/>
            <a:miter lim="0"/>
            <a:headEnd/>
            <a:tailEnd/>
          </a:ln>
          <a:effectLst/>
        </p:spPr>
        <p:txBody>
          <a:bodyPr lIns="77384" tIns="77384" rIns="77384" bIns="77384">
            <a:prstTxWarp prst="textNoShape">
              <a:avLst/>
            </a:prstTxWarp>
          </a:bodyPr>
          <a:lstStyle/>
          <a:p>
            <a:pPr marL="273159" indent="-273159">
              <a:spcBef>
                <a:spcPts val="600"/>
              </a:spcBef>
              <a:buSzPct val="80000"/>
              <a:buBlip>
                <a:blip r:embed="rId2"/>
              </a:buBlip>
            </a:pPr>
            <a:r>
              <a:rPr lang="en-US" sz="2400" dirty="0">
                <a:solidFill>
                  <a:srgbClr val="606163"/>
                </a:solidFill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Do something (like create a playlist) based on analytics data</a:t>
            </a:r>
          </a:p>
          <a:p>
            <a:pPr marL="759129" lvl="1" indent="-273159">
              <a:spcBef>
                <a:spcPts val="500"/>
              </a:spcBef>
              <a:buSzPct val="60000"/>
              <a:buBlip>
                <a:blip r:embed="rId3"/>
              </a:buBlip>
            </a:pPr>
            <a:r>
              <a:rPr lang="en-US" sz="2400" dirty="0">
                <a:solidFill>
                  <a:srgbClr val="606163"/>
                </a:solidFill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Most popular videos</a:t>
            </a:r>
          </a:p>
          <a:p>
            <a:pPr marL="759129" lvl="1" indent="-273159">
              <a:spcBef>
                <a:spcPts val="500"/>
              </a:spcBef>
              <a:buSzPct val="60000"/>
              <a:buBlip>
                <a:blip r:embed="rId3"/>
              </a:buBlip>
            </a:pPr>
            <a:r>
              <a:rPr lang="en-US" sz="2400" dirty="0">
                <a:solidFill>
                  <a:srgbClr val="606163"/>
                </a:solidFill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Trending videos</a:t>
            </a:r>
          </a:p>
          <a:p>
            <a:pPr marL="759129" lvl="1" indent="-273159">
              <a:spcBef>
                <a:spcPts val="500"/>
              </a:spcBef>
              <a:buSzPct val="60000"/>
              <a:buBlip>
                <a:blip r:embed="rId3"/>
              </a:buBlip>
            </a:pPr>
            <a:r>
              <a:rPr lang="en-US" sz="2400" dirty="0">
                <a:solidFill>
                  <a:srgbClr val="606163"/>
                </a:solidFill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Choose most popular among a set of relevant videos</a:t>
            </a:r>
          </a:p>
          <a:p>
            <a:pPr marL="273159" indent="-273159">
              <a:spcBef>
                <a:spcPts val="600"/>
              </a:spcBef>
              <a:buSzPct val="80000"/>
              <a:buBlip>
                <a:blip r:embed="rId2"/>
              </a:buBlip>
            </a:pPr>
            <a:r>
              <a:rPr lang="en-US" sz="2400" dirty="0">
                <a:solidFill>
                  <a:srgbClr val="606163"/>
                </a:solidFill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Example</a:t>
            </a:r>
          </a:p>
          <a:p>
            <a:pPr marL="273159" indent="-273159">
              <a:spcBef>
                <a:spcPts val="600"/>
              </a:spcBef>
              <a:buSzPct val="80000"/>
              <a:buBlip>
                <a:blip r:embed="rId2"/>
              </a:buBlip>
            </a:pPr>
            <a:r>
              <a:rPr lang="en-US" sz="2400" u="sng" dirty="0">
                <a:solidFill>
                  <a:srgbClr val="0000FF"/>
                </a:solidFill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  <a:hlinkClick r:id="rId5"/>
              </a:rPr>
              <a:t>http://solutions.brightcove.com/bcls/analytics-api/most-popular-videos.html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6869108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Exercise 1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Get Client Credentials for the Analytics API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561918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 Client Credential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Open </a:t>
            </a:r>
            <a:r>
              <a:rPr lang="en-US" dirty="0" err="1" smtClean="0"/>
              <a:t>studio.brightcove.com</a:t>
            </a:r>
            <a:endParaRPr lang="en-US" dirty="0" smtClean="0"/>
          </a:p>
          <a:p>
            <a:r>
              <a:rPr lang="en-US" dirty="0" smtClean="0"/>
              <a:t>Click the gear icon and go to </a:t>
            </a:r>
            <a:r>
              <a:rPr lang="en-US" b="1" dirty="0" smtClean="0"/>
              <a:t>API Authentication</a:t>
            </a:r>
          </a:p>
          <a:p>
            <a:r>
              <a:rPr lang="en-US" dirty="0" smtClean="0"/>
              <a:t>Click </a:t>
            </a:r>
            <a:r>
              <a:rPr lang="en-US" b="1" dirty="0" smtClean="0"/>
              <a:t>Register New Application</a:t>
            </a:r>
          </a:p>
          <a:p>
            <a:r>
              <a:rPr lang="en-US" dirty="0" smtClean="0"/>
              <a:t>The name and description are optional</a:t>
            </a:r>
          </a:p>
          <a:p>
            <a:r>
              <a:rPr lang="en-US" dirty="0" smtClean="0"/>
              <a:t>Choose one or more accounts and add them to </a:t>
            </a:r>
            <a:r>
              <a:rPr lang="en-US" b="1" dirty="0" smtClean="0"/>
              <a:t>Selected Accounts</a:t>
            </a:r>
          </a:p>
          <a:p>
            <a:r>
              <a:rPr lang="en-US" dirty="0" smtClean="0"/>
              <a:t>Select </a:t>
            </a:r>
            <a:r>
              <a:rPr lang="en-US" b="1" dirty="0" smtClean="0"/>
              <a:t>Read</a:t>
            </a:r>
            <a:r>
              <a:rPr lang="en-US" dirty="0" smtClean="0"/>
              <a:t> under </a:t>
            </a:r>
            <a:r>
              <a:rPr lang="en-US" b="1" dirty="0" smtClean="0"/>
              <a:t>Analytics</a:t>
            </a:r>
            <a:r>
              <a:rPr lang="en-US" dirty="0" smtClean="0"/>
              <a:t> under the </a:t>
            </a:r>
            <a:r>
              <a:rPr lang="en-US" b="1" dirty="0" smtClean="0"/>
              <a:t>Exposed Brightcove APIs</a:t>
            </a:r>
          </a:p>
          <a:p>
            <a:r>
              <a:rPr lang="en-US" dirty="0" smtClean="0"/>
              <a:t>Click </a:t>
            </a:r>
            <a:r>
              <a:rPr lang="en-US" b="1" dirty="0" smtClean="0"/>
              <a:t>Save</a:t>
            </a:r>
          </a:p>
          <a:p>
            <a:r>
              <a:rPr lang="en-US" dirty="0" smtClean="0"/>
              <a:t>Be sure to copy and save the </a:t>
            </a:r>
            <a:r>
              <a:rPr lang="en-US" b="1" dirty="0" smtClean="0"/>
              <a:t>Client ID </a:t>
            </a:r>
            <a:r>
              <a:rPr lang="en-US" dirty="0" smtClean="0"/>
              <a:t>and </a:t>
            </a:r>
            <a:r>
              <a:rPr lang="en-US" b="1" dirty="0" smtClean="0"/>
              <a:t>Client Secret </a:t>
            </a:r>
            <a:r>
              <a:rPr lang="en-US" dirty="0" smtClean="0"/>
              <a:t>that appear in the popup box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17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78713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Exercise 2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Get Analytics by Custom Field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842489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In this exercise we will use the Media API and Analytics API together to create a report on analytics for videos that have a certain custom field value</a:t>
            </a:r>
          </a:p>
          <a:p>
            <a:r>
              <a:rPr lang="en-US" dirty="0" smtClean="0"/>
              <a:t>You will need a Media API read token for the account that you just got client credentials for</a:t>
            </a:r>
          </a:p>
          <a:p>
            <a:r>
              <a:rPr lang="en-US" dirty="0" smtClean="0"/>
              <a:t>Because we can’t access the </a:t>
            </a:r>
            <a:r>
              <a:rPr lang="en-US" dirty="0" err="1" smtClean="0"/>
              <a:t>OAuth</a:t>
            </a:r>
            <a:r>
              <a:rPr lang="en-US" dirty="0" smtClean="0"/>
              <a:t> API from a web page, we will route the request through the Learning Services Analytics API proxy to get the access token: </a:t>
            </a:r>
            <a:r>
              <a:rPr lang="en-US" dirty="0" smtClean="0">
                <a:hlinkClick r:id="rId2"/>
              </a:rPr>
              <a:t>http:</a:t>
            </a:r>
            <a:r>
              <a:rPr lang="en-US" dirty="0">
                <a:hlinkClick r:id="rId2"/>
              </a:rPr>
              <a:t>//</a:t>
            </a:r>
            <a:r>
              <a:rPr lang="en-US" dirty="0" smtClean="0">
                <a:hlinkClick r:id="rId2"/>
              </a:rPr>
              <a:t>solutions.brightcove.com:8002</a:t>
            </a:r>
            <a:r>
              <a:rPr lang="en-US" dirty="0" smtClean="0"/>
              <a:t> </a:t>
            </a:r>
          </a:p>
          <a:p>
            <a:r>
              <a:rPr lang="en-US" dirty="0" smtClean="0"/>
              <a:t>Exercise files are </a:t>
            </a:r>
            <a:r>
              <a:rPr lang="en-US" dirty="0"/>
              <a:t>in </a:t>
            </a:r>
            <a:r>
              <a:rPr lang="en-US" dirty="0">
                <a:hlinkClick r:id="rId3"/>
              </a:rPr>
              <a:t>http://files.brightcove.com</a:t>
            </a:r>
            <a:r>
              <a:rPr lang="en-US" dirty="0" smtClean="0">
                <a:hlinkClick r:id="rId3"/>
              </a:rPr>
              <a:t>/analytics-exercises.zip</a:t>
            </a:r>
            <a:r>
              <a:rPr lang="en-US" dirty="0" smtClean="0"/>
              <a:t> (you need to save the files somewhere under the document root of your local web server)</a:t>
            </a:r>
          </a:p>
          <a:p>
            <a:r>
              <a:rPr lang="en-US" dirty="0" smtClean="0"/>
              <a:t>We will used the </a:t>
            </a:r>
            <a:r>
              <a:rPr lang="en-US" dirty="0" err="1" smtClean="0"/>
              <a:t>bc-mapi.js</a:t>
            </a:r>
            <a:r>
              <a:rPr lang="en-US" dirty="0" smtClean="0"/>
              <a:t> wrapper for the Media API calls</a:t>
            </a:r>
          </a:p>
          <a:p>
            <a:r>
              <a:rPr lang="en-US" dirty="0" smtClean="0"/>
              <a:t>I’ve done the tedious humdrum part of the HTML/JS for you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19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23315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1"/>
          <p:cNvSpPr>
            <a:spLocks noGrp="1" noChangeArrowheads="1"/>
          </p:cNvSpPr>
          <p:nvPr>
            <p:ph type="title"/>
          </p:nvPr>
        </p:nvSpPr>
        <p:spPr/>
        <p:txBody>
          <a:bodyPr lIns="0" tIns="0" rIns="0" bIns="0"/>
          <a:lstStyle/>
          <a:p>
            <a:pPr defTabSz="773422"/>
            <a:r>
              <a:rPr lang="en-US" sz="3600" dirty="0">
                <a:solidFill>
                  <a:srgbClr val="606163"/>
                </a:solidFill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VIDEO CLOUD ANALYTICS OVERVIEW</a:t>
            </a:r>
            <a:endParaRPr lang="en-US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738981" y="1749425"/>
            <a:ext cx="15881350" cy="6205537"/>
          </a:xfrm>
        </p:spPr>
        <p:txBody>
          <a:bodyPr lIns="0" tIns="0" rIns="0" bIns="0"/>
          <a:lstStyle/>
          <a:p>
            <a:pPr marL="273159" indent="-273159" defTabSz="773422">
              <a:spcBef>
                <a:spcPts val="600"/>
              </a:spcBef>
              <a:buSzPct val="80000"/>
              <a:buBlip>
                <a:blip r:embed="rId2"/>
              </a:buBlip>
            </a:pPr>
            <a:r>
              <a:rPr lang="en-US" dirty="0">
                <a:solidFill>
                  <a:srgbClr val="606163"/>
                </a:solidFill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Analytics in Studio </a:t>
            </a:r>
          </a:p>
          <a:p>
            <a:pPr marL="273159" indent="-273159" defTabSz="773422">
              <a:spcBef>
                <a:spcPts val="600"/>
              </a:spcBef>
              <a:buSzPct val="80000"/>
              <a:buBlip>
                <a:blip r:embed="rId2"/>
              </a:buBlip>
            </a:pPr>
            <a:r>
              <a:rPr lang="en-US" dirty="0">
                <a:solidFill>
                  <a:srgbClr val="606163"/>
                </a:solidFill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Custom Reporting Solutions</a:t>
            </a:r>
          </a:p>
          <a:p>
            <a:pPr marL="501851" lvl="1" indent="-273159" defTabSz="773422">
              <a:spcBef>
                <a:spcPts val="600"/>
              </a:spcBef>
              <a:buSzPct val="80000"/>
              <a:buBlip>
                <a:blip r:embed="rId2"/>
              </a:buBlip>
            </a:pPr>
            <a:r>
              <a:rPr lang="en-US" sz="2800" dirty="0">
                <a:solidFill>
                  <a:srgbClr val="606163"/>
                </a:solidFill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Analytics API (Limited Availability)</a:t>
            </a:r>
          </a:p>
          <a:p>
            <a:pPr marL="501851" lvl="1" indent="-273159" defTabSz="773422">
              <a:spcBef>
                <a:spcPts val="600"/>
              </a:spcBef>
              <a:buSzPct val="80000"/>
              <a:buBlip>
                <a:blip r:embed="rId2"/>
              </a:buBlip>
            </a:pPr>
            <a:r>
              <a:rPr lang="en-US" sz="2800" dirty="0">
                <a:solidFill>
                  <a:srgbClr val="606163"/>
                </a:solidFill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Report Generator (Q4, 2014)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548681051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Media API Part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Open analytics-</a:t>
            </a:r>
            <a:r>
              <a:rPr lang="en-US" dirty="0" err="1" smtClean="0"/>
              <a:t>exercise.html</a:t>
            </a:r>
            <a:r>
              <a:rPr lang="en-US" dirty="0" smtClean="0"/>
              <a:t> in the analytics-exercises folder</a:t>
            </a:r>
          </a:p>
          <a:p>
            <a:r>
              <a:rPr lang="en-US" dirty="0" smtClean="0"/>
              <a:t>Find the </a:t>
            </a:r>
            <a:r>
              <a:rPr lang="en-US" b="1" dirty="0" err="1" smtClean="0"/>
              <a:t>getVideos</a:t>
            </a:r>
            <a:r>
              <a:rPr lang="en-US" b="1" dirty="0" smtClean="0"/>
              <a:t>() </a:t>
            </a:r>
            <a:r>
              <a:rPr lang="en-US" dirty="0" smtClean="0"/>
              <a:t>function and copy and paste the contents of </a:t>
            </a:r>
            <a:r>
              <a:rPr lang="en-US" b="1" dirty="0" err="1" smtClean="0"/>
              <a:t>mapi-request.js</a:t>
            </a:r>
            <a:r>
              <a:rPr lang="en-US" b="1" dirty="0" smtClean="0"/>
              <a:t> </a:t>
            </a:r>
            <a:r>
              <a:rPr lang="en-US" dirty="0" smtClean="0"/>
              <a:t>after the </a:t>
            </a:r>
            <a:r>
              <a:rPr lang="en-US" dirty="0" smtClean="0">
                <a:solidFill>
                  <a:schemeClr val="bg1">
                    <a:lumMod val="65000"/>
                  </a:schemeClr>
                </a:solidFill>
                <a:latin typeface="Source Code Pro"/>
                <a:cs typeface="Source Code Pro"/>
              </a:rPr>
              <a:t>// </a:t>
            </a:r>
            <a:r>
              <a:rPr lang="en-US" dirty="0" err="1" smtClean="0">
                <a:solidFill>
                  <a:schemeClr val="bg1">
                    <a:lumMod val="65000"/>
                  </a:schemeClr>
                </a:solidFill>
                <a:latin typeface="Source Code Pro"/>
                <a:cs typeface="Source Code Pro"/>
              </a:rPr>
              <a:t>mapi-request.js</a:t>
            </a:r>
            <a:r>
              <a:rPr lang="en-US" dirty="0" smtClean="0">
                <a:solidFill>
                  <a:schemeClr val="bg1">
                    <a:lumMod val="65000"/>
                  </a:schemeClr>
                </a:solidFill>
                <a:latin typeface="Source Code Pro"/>
                <a:cs typeface="Source Code Pro"/>
              </a:rPr>
              <a:t> goes here </a:t>
            </a:r>
            <a:r>
              <a:rPr lang="en-US" dirty="0" smtClean="0"/>
              <a:t>comment</a:t>
            </a:r>
          </a:p>
          <a:p>
            <a:r>
              <a:rPr lang="en-US" dirty="0" smtClean="0"/>
              <a:t>Find the </a:t>
            </a:r>
            <a:r>
              <a:rPr lang="en-US" b="1" dirty="0" err="1" smtClean="0"/>
              <a:t>onMapiResponse</a:t>
            </a:r>
            <a:r>
              <a:rPr lang="en-US" b="1" dirty="0" smtClean="0"/>
              <a:t>() </a:t>
            </a:r>
            <a:r>
              <a:rPr lang="en-US" dirty="0" smtClean="0"/>
              <a:t>function and copy and paste the contents of </a:t>
            </a:r>
            <a:r>
              <a:rPr lang="en-US" b="1" dirty="0" err="1" smtClean="0"/>
              <a:t>mapi-response.js</a:t>
            </a:r>
            <a:r>
              <a:rPr lang="en-US" b="1" dirty="0" smtClean="0"/>
              <a:t> </a:t>
            </a:r>
            <a:r>
              <a:rPr lang="en-US" dirty="0" smtClean="0"/>
              <a:t>after </a:t>
            </a:r>
            <a:r>
              <a:rPr lang="en-US" dirty="0"/>
              <a:t>the </a:t>
            </a:r>
            <a:r>
              <a:rPr lang="en-US" dirty="0">
                <a:solidFill>
                  <a:srgbClr val="A6A6A6"/>
                </a:solidFill>
                <a:latin typeface="Source Code Pro"/>
                <a:cs typeface="Source Code Pro"/>
              </a:rPr>
              <a:t>// </a:t>
            </a:r>
            <a:r>
              <a:rPr lang="en-US" dirty="0" err="1">
                <a:solidFill>
                  <a:srgbClr val="A6A6A6"/>
                </a:solidFill>
                <a:latin typeface="Source Code Pro"/>
                <a:cs typeface="Source Code Pro"/>
              </a:rPr>
              <a:t>mapi-response.js</a:t>
            </a:r>
            <a:r>
              <a:rPr lang="en-US" dirty="0">
                <a:solidFill>
                  <a:srgbClr val="A6A6A6"/>
                </a:solidFill>
                <a:latin typeface="Source Code Pro"/>
                <a:cs typeface="Source Code Pro"/>
              </a:rPr>
              <a:t> goes here</a:t>
            </a:r>
            <a:r>
              <a:rPr lang="en-US" dirty="0"/>
              <a:t> </a:t>
            </a:r>
            <a:r>
              <a:rPr lang="en-US" dirty="0" smtClean="0"/>
              <a:t>comment</a:t>
            </a:r>
          </a:p>
          <a:p>
            <a:r>
              <a:rPr lang="en-US" dirty="0" smtClean="0"/>
              <a:t>Save and browse the page (through your local web server) to test the Media API call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20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27568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Analytics API Part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Find the </a:t>
            </a:r>
            <a:r>
              <a:rPr lang="en-US" b="1" dirty="0" err="1" smtClean="0"/>
              <a:t>submitRequest</a:t>
            </a:r>
            <a:r>
              <a:rPr lang="en-US" b="1" dirty="0" smtClean="0"/>
              <a:t>() </a:t>
            </a:r>
            <a:r>
              <a:rPr lang="en-US" dirty="0" smtClean="0"/>
              <a:t>function and copy and paste the contents of </a:t>
            </a:r>
            <a:r>
              <a:rPr lang="en-US" b="1" dirty="0" smtClean="0"/>
              <a:t>analytics-</a:t>
            </a:r>
            <a:r>
              <a:rPr lang="en-US" b="1" dirty="0" err="1" smtClean="0"/>
              <a:t>request.js</a:t>
            </a:r>
            <a:r>
              <a:rPr lang="en-US" b="1" dirty="0"/>
              <a:t> </a:t>
            </a:r>
            <a:r>
              <a:rPr lang="en-US" dirty="0"/>
              <a:t>after the </a:t>
            </a:r>
            <a:r>
              <a:rPr lang="en-US" dirty="0">
                <a:solidFill>
                  <a:srgbClr val="A6A6A6"/>
                </a:solidFill>
                <a:latin typeface="Source Code Pro"/>
                <a:cs typeface="Source Code Pro"/>
              </a:rPr>
              <a:t>// analytics-</a:t>
            </a:r>
            <a:r>
              <a:rPr lang="en-US" dirty="0" err="1">
                <a:solidFill>
                  <a:srgbClr val="A6A6A6"/>
                </a:solidFill>
                <a:latin typeface="Source Code Pro"/>
                <a:cs typeface="Source Code Pro"/>
              </a:rPr>
              <a:t>request.js</a:t>
            </a:r>
            <a:r>
              <a:rPr lang="en-US" dirty="0">
                <a:solidFill>
                  <a:srgbClr val="A6A6A6"/>
                </a:solidFill>
                <a:latin typeface="Source Code Pro"/>
                <a:cs typeface="Source Code Pro"/>
              </a:rPr>
              <a:t> goes </a:t>
            </a:r>
            <a:r>
              <a:rPr lang="en-US" dirty="0" smtClean="0"/>
              <a:t>here comment</a:t>
            </a:r>
          </a:p>
          <a:p>
            <a:r>
              <a:rPr lang="en-US" dirty="0" smtClean="0"/>
              <a:t>Save the file and browse it to test the Analytics </a:t>
            </a:r>
            <a:r>
              <a:rPr lang="en-US" smtClean="0"/>
              <a:t>API request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21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62269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1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6000" dirty="0">
                <a:solidFill>
                  <a:srgbClr val="595959"/>
                </a:solidFill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Thank you</a:t>
            </a:r>
            <a:endParaRPr lang="en-US" dirty="0"/>
          </a:p>
        </p:txBody>
      </p:sp>
      <p:sp>
        <p:nvSpPr>
          <p:cNvPr id="16386" name="Rectangle 2"/>
          <p:cNvSpPr>
            <a:spLocks noGrp="1" noChangeArrowheads="1"/>
          </p:cNvSpPr>
          <p:nvPr>
            <p:ph type="body" sz="quarter" idx="10"/>
          </p:nvPr>
        </p:nvSpPr>
        <p:spPr/>
        <p:txBody>
          <a:bodyPr/>
          <a:lstStyle/>
          <a:p>
            <a:pPr>
              <a:spcBef>
                <a:spcPts val="500"/>
              </a:spcBef>
            </a:pPr>
            <a:r>
              <a:rPr lang="en-US" dirty="0" smtClean="0"/>
              <a:t>All materials used in this session are available at:</a:t>
            </a:r>
          </a:p>
          <a:p>
            <a:pPr>
              <a:spcBef>
                <a:spcPts val="500"/>
              </a:spcBef>
            </a:pP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github.com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BrightcoveLearning</a:t>
            </a:r>
            <a:r>
              <a:rPr lang="en-US" dirty="0">
                <a:hlinkClick r:id="rId2"/>
              </a:rPr>
              <a:t>/Analytics-API-Training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7700091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1"/>
          <p:cNvSpPr>
            <a:spLocks noGrp="1" noChangeArrowheads="1"/>
          </p:cNvSpPr>
          <p:nvPr>
            <p:ph type="title"/>
          </p:nvPr>
        </p:nvSpPr>
        <p:spPr/>
        <p:txBody>
          <a:bodyPr lIns="0" tIns="0" rIns="0" bIns="0"/>
          <a:lstStyle/>
          <a:p>
            <a:pPr defTabSz="773422"/>
            <a:r>
              <a:rPr lang="en-US" sz="3600" dirty="0">
                <a:solidFill>
                  <a:srgbClr val="606163"/>
                </a:solidFill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VIDEO CLOUD ANALYTICS OVERVIEW</a:t>
            </a:r>
            <a:endParaRPr lang="en-US" dirty="0"/>
          </a:p>
        </p:txBody>
      </p:sp>
      <p:pic>
        <p:nvPicPr>
          <p:cNvPr id="3" name="Picture 2" descr="Screen Shot 2014-11-04 at 7.57.15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804" y="1518640"/>
            <a:ext cx="10879028" cy="6709971"/>
          </a:xfrm>
          <a:prstGeom prst="rect">
            <a:avLst/>
          </a:prstGeom>
        </p:spPr>
      </p:pic>
      <p:sp>
        <p:nvSpPr>
          <p:cNvPr id="6" name="Rectangle 2"/>
          <p:cNvSpPr txBox="1">
            <a:spLocks noChangeArrowheads="1"/>
          </p:cNvSpPr>
          <p:nvPr/>
        </p:nvSpPr>
        <p:spPr bwMode="auto">
          <a:xfrm>
            <a:off x="12246166" y="1518639"/>
            <a:ext cx="4801920" cy="4956229"/>
          </a:xfrm>
          <a:prstGeom prst="rect">
            <a:avLst/>
          </a:prstGeom>
          <a:noFill/>
          <a:ln w="12700" cap="flat" cmpd="sng">
            <a:noFill/>
            <a:prstDash val="solid"/>
            <a:miter lim="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defTabSz="457200" rtl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" pitchFamily="-65" charset="0"/>
              </a:defRPr>
            </a:lvl1pPr>
            <a:lvl2pPr marL="228600" algn="l" defTabSz="457200" rtl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" pitchFamily="-65" charset="0"/>
              </a:defRPr>
            </a:lvl2pPr>
            <a:lvl3pPr marL="457200" algn="l" defTabSz="457200" rtl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" pitchFamily="-65" charset="0"/>
              </a:defRPr>
            </a:lvl3pPr>
            <a:lvl4pPr marL="685800" algn="l" defTabSz="457200" rtl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" pitchFamily="-65" charset="0"/>
              </a:defRPr>
            </a:lvl4pPr>
            <a:lvl5pPr marL="914400" algn="l" defTabSz="457200" rtl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" pitchFamily="-65" charset="0"/>
              </a:defRPr>
            </a:lvl5pPr>
            <a:lvl6pPr marL="1371600" algn="l" defTabSz="457200" rtl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" pitchFamily="-65" charset="0"/>
              </a:defRPr>
            </a:lvl6pPr>
            <a:lvl7pPr marL="1828800" algn="l" defTabSz="457200" rtl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" pitchFamily="-65" charset="0"/>
              </a:defRPr>
            </a:lvl7pPr>
            <a:lvl8pPr marL="2286000" algn="l" defTabSz="457200" rtl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" pitchFamily="-65" charset="0"/>
              </a:defRPr>
            </a:lvl8pPr>
            <a:lvl9pPr marL="2743200" algn="l" defTabSz="457200" rtl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" pitchFamily="-65" charset="0"/>
              </a:defRPr>
            </a:lvl9pPr>
          </a:lstStyle>
          <a:p>
            <a:pPr marL="273159" indent="-273159" defTabSz="773422">
              <a:spcBef>
                <a:spcPts val="600"/>
              </a:spcBef>
              <a:buSzPct val="80000"/>
              <a:buBlip>
                <a:blip r:embed="rId3"/>
              </a:buBlip>
            </a:pPr>
            <a:r>
              <a:rPr lang="en-US" sz="2400" b="1" dirty="0">
                <a:solidFill>
                  <a:srgbClr val="606163"/>
                </a:solidFill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Analytics Dashboard</a:t>
            </a:r>
          </a:p>
          <a:p>
            <a:pPr marL="501851" lvl="1" indent="-273159" defTabSz="773422">
              <a:spcBef>
                <a:spcPts val="600"/>
              </a:spcBef>
              <a:buSzPct val="80000"/>
              <a:buBlip>
                <a:blip r:embed="rId3"/>
              </a:buBlip>
            </a:pPr>
            <a:r>
              <a:rPr lang="en-US" sz="2400" dirty="0">
                <a:solidFill>
                  <a:srgbClr val="606163"/>
                </a:solidFill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Overview Page</a:t>
            </a:r>
          </a:p>
          <a:p>
            <a:pPr marL="501851" lvl="1" indent="-273159" defTabSz="773422">
              <a:spcBef>
                <a:spcPts val="600"/>
              </a:spcBef>
              <a:buSzPct val="80000"/>
              <a:buBlip>
                <a:blip r:embed="rId3"/>
              </a:buBlip>
            </a:pPr>
            <a:r>
              <a:rPr lang="en-US" sz="2400" dirty="0">
                <a:solidFill>
                  <a:srgbClr val="606163"/>
                </a:solidFill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Reports:</a:t>
            </a:r>
          </a:p>
          <a:p>
            <a:pPr marL="730542" lvl="2" indent="-273159" defTabSz="773422">
              <a:spcBef>
                <a:spcPts val="600"/>
              </a:spcBef>
              <a:buSzPct val="80000"/>
              <a:buBlip>
                <a:blip r:embed="rId3"/>
              </a:buBlip>
            </a:pPr>
            <a:r>
              <a:rPr lang="en-US" sz="2000" dirty="0">
                <a:solidFill>
                  <a:srgbClr val="606163"/>
                </a:solidFill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Performance</a:t>
            </a:r>
          </a:p>
          <a:p>
            <a:pPr marL="730542" lvl="2" indent="-273159" defTabSz="773422">
              <a:spcBef>
                <a:spcPts val="600"/>
              </a:spcBef>
              <a:buSzPct val="80000"/>
              <a:buBlip>
                <a:blip r:embed="rId3"/>
              </a:buBlip>
            </a:pPr>
            <a:r>
              <a:rPr lang="en-US" sz="2000" dirty="0">
                <a:solidFill>
                  <a:srgbClr val="606163"/>
                </a:solidFill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Engagement</a:t>
            </a:r>
          </a:p>
          <a:p>
            <a:pPr marL="730542" lvl="2" indent="-273159" defTabSz="773422">
              <a:spcBef>
                <a:spcPts val="600"/>
              </a:spcBef>
              <a:buSzPct val="80000"/>
              <a:buBlip>
                <a:blip r:embed="rId3"/>
              </a:buBlip>
            </a:pPr>
            <a:r>
              <a:rPr lang="en-US" sz="2000" dirty="0">
                <a:solidFill>
                  <a:srgbClr val="606163"/>
                </a:solidFill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Utilization</a:t>
            </a:r>
          </a:p>
          <a:p>
            <a:pPr marL="730542" lvl="2" indent="-273159" defTabSz="773422">
              <a:spcBef>
                <a:spcPts val="600"/>
              </a:spcBef>
              <a:buSzPct val="80000"/>
              <a:buBlip>
                <a:blip r:embed="rId3"/>
              </a:buBlip>
            </a:pPr>
            <a:r>
              <a:rPr lang="en-US" sz="2000" dirty="0">
                <a:solidFill>
                  <a:srgbClr val="606163"/>
                </a:solidFill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Export (XLS or CSV)</a:t>
            </a:r>
          </a:p>
          <a:p>
            <a:pPr marL="501851" lvl="1" indent="-273159" defTabSz="773422">
              <a:spcBef>
                <a:spcPts val="600"/>
              </a:spcBef>
              <a:buSzPct val="80000"/>
              <a:buBlip>
                <a:blip r:embed="rId3"/>
              </a:buBlip>
            </a:pPr>
            <a:r>
              <a:rPr lang="en-US" sz="2400" b="1" dirty="0">
                <a:solidFill>
                  <a:srgbClr val="606163"/>
                </a:solidFill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Metrics</a:t>
            </a:r>
          </a:p>
          <a:p>
            <a:pPr marL="730542" lvl="2" indent="-273159" defTabSz="773422">
              <a:spcBef>
                <a:spcPts val="600"/>
              </a:spcBef>
              <a:buSzPct val="80000"/>
              <a:buBlip>
                <a:blip r:embed="rId3"/>
              </a:buBlip>
            </a:pPr>
            <a:r>
              <a:rPr lang="en-US" sz="1800" dirty="0">
                <a:solidFill>
                  <a:srgbClr val="606163"/>
                </a:solidFill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Players Loads</a:t>
            </a:r>
          </a:p>
          <a:p>
            <a:pPr marL="730542" lvl="2" indent="-273159" defTabSz="773422">
              <a:spcBef>
                <a:spcPts val="600"/>
              </a:spcBef>
              <a:buSzPct val="80000"/>
              <a:buBlip>
                <a:blip r:embed="rId3"/>
              </a:buBlip>
            </a:pPr>
            <a:r>
              <a:rPr lang="en-US" sz="1800" dirty="0">
                <a:solidFill>
                  <a:srgbClr val="606163"/>
                </a:solidFill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Video Impressions</a:t>
            </a:r>
          </a:p>
          <a:p>
            <a:pPr marL="730542" lvl="2" indent="-273159" defTabSz="773422">
              <a:spcBef>
                <a:spcPts val="600"/>
              </a:spcBef>
              <a:buSzPct val="80000"/>
              <a:buBlip>
                <a:blip r:embed="rId3"/>
              </a:buBlip>
            </a:pPr>
            <a:r>
              <a:rPr lang="en-US" sz="1800" dirty="0">
                <a:solidFill>
                  <a:srgbClr val="606163"/>
                </a:solidFill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Video Views</a:t>
            </a:r>
          </a:p>
          <a:p>
            <a:pPr marL="730542" lvl="2" indent="-273159" defTabSz="773422">
              <a:spcBef>
                <a:spcPts val="600"/>
              </a:spcBef>
              <a:buSzPct val="80000"/>
              <a:buBlip>
                <a:blip r:embed="rId3"/>
              </a:buBlip>
            </a:pPr>
            <a:r>
              <a:rPr lang="en-US" sz="1800" dirty="0">
                <a:solidFill>
                  <a:srgbClr val="606163"/>
                </a:solidFill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Referring Sites</a:t>
            </a:r>
          </a:p>
          <a:p>
            <a:pPr marL="730542" lvl="2" indent="-273159" defTabSz="773422">
              <a:spcBef>
                <a:spcPts val="600"/>
              </a:spcBef>
              <a:buSzPct val="80000"/>
              <a:buBlip>
                <a:blip r:embed="rId3"/>
              </a:buBlip>
            </a:pPr>
            <a:r>
              <a:rPr lang="en-US" sz="1800" dirty="0">
                <a:solidFill>
                  <a:srgbClr val="606163"/>
                </a:solidFill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Device Types and OS</a:t>
            </a:r>
          </a:p>
          <a:p>
            <a:pPr marL="730542" lvl="2" indent="-273159" defTabSz="773422">
              <a:spcBef>
                <a:spcPts val="600"/>
              </a:spcBef>
              <a:buSzPct val="80000"/>
              <a:buBlip>
                <a:blip r:embed="rId3"/>
              </a:buBlip>
            </a:pPr>
            <a:r>
              <a:rPr lang="en-US" sz="1800" dirty="0">
                <a:solidFill>
                  <a:srgbClr val="606163"/>
                </a:solidFill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Geos</a:t>
            </a:r>
          </a:p>
          <a:p>
            <a:pPr marL="730542" lvl="2" indent="-273159" defTabSz="773422">
              <a:spcBef>
                <a:spcPts val="600"/>
              </a:spcBef>
              <a:buSzPct val="80000"/>
              <a:buBlip>
                <a:blip r:embed="rId3"/>
              </a:buBlip>
            </a:pPr>
            <a:r>
              <a:rPr lang="en-US" sz="1800" dirty="0">
                <a:solidFill>
                  <a:srgbClr val="606163"/>
                </a:solidFill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Minutes viewed</a:t>
            </a:r>
          </a:p>
          <a:p>
            <a:pPr marL="730542" lvl="2" indent="-273159" defTabSz="773422">
              <a:spcBef>
                <a:spcPts val="600"/>
              </a:spcBef>
              <a:buSzPct val="80000"/>
              <a:buBlip>
                <a:blip r:embed="rId3"/>
              </a:buBlip>
            </a:pPr>
            <a:r>
              <a:rPr lang="en-US" sz="1800" dirty="0">
                <a:solidFill>
                  <a:srgbClr val="606163"/>
                </a:solidFill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Engagement Scores</a:t>
            </a:r>
          </a:p>
          <a:p>
            <a:pPr marL="730542" lvl="2" indent="-273159" defTabSz="773422">
              <a:spcBef>
                <a:spcPts val="600"/>
              </a:spcBef>
              <a:buSzPct val="80000"/>
              <a:buBlip>
                <a:blip r:embed="rId3"/>
              </a:buBlip>
            </a:pPr>
            <a:r>
              <a:rPr lang="en-US" sz="1800" dirty="0">
                <a:solidFill>
                  <a:srgbClr val="606163"/>
                </a:solidFill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Display Domains</a:t>
            </a:r>
          </a:p>
          <a:p>
            <a:pPr marL="730542" lvl="2" indent="-273159" defTabSz="773422">
              <a:spcBef>
                <a:spcPts val="600"/>
              </a:spcBef>
              <a:buSzPct val="80000"/>
              <a:buBlip>
                <a:blip r:embed="rId3"/>
              </a:buBlip>
            </a:pPr>
            <a:r>
              <a:rPr lang="en-US" sz="1800" dirty="0">
                <a:solidFill>
                  <a:srgbClr val="606163"/>
                </a:solidFill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Browsers</a:t>
            </a:r>
          </a:p>
          <a:p>
            <a:pPr marL="730542" lvl="2" indent="-273159" defTabSz="773422">
              <a:spcBef>
                <a:spcPts val="600"/>
              </a:spcBef>
              <a:buSzPct val="80000"/>
              <a:buBlip>
                <a:blip r:embed="rId3"/>
              </a:buBlip>
            </a:pPr>
            <a:r>
              <a:rPr lang="en-US" sz="1800" dirty="0">
                <a:solidFill>
                  <a:srgbClr val="606163"/>
                </a:solidFill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Search Terms</a:t>
            </a:r>
          </a:p>
          <a:p>
            <a:pPr lvl="2" defTabSz="773422">
              <a:spcBef>
                <a:spcPts val="600"/>
              </a:spcBef>
              <a:buSzPct val="80000"/>
            </a:pPr>
            <a:endParaRPr lang="en-US" sz="2400" dirty="0">
              <a:solidFill>
                <a:srgbClr val="606163"/>
              </a:solidFill>
              <a:latin typeface="Arial" pitchFamily="-65" charset="0"/>
              <a:ea typeface="Arial" pitchFamily="-65" charset="0"/>
              <a:cs typeface="Arial" pitchFamily="-65" charset="0"/>
              <a:sym typeface="Arial" pitchFamily="-65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4632352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Video Cloud Analytics Roadmap for 2015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4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9501981" y="2359025"/>
            <a:ext cx="7010400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3F4140"/>
                </a:solidFill>
              </a:rPr>
              <a:t>Customer Visits Underway: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3F4140"/>
                </a:solidFill>
              </a:rPr>
              <a:t>Digital Media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3F4140"/>
                </a:solidFill>
              </a:rPr>
              <a:t>Digital Marketing </a:t>
            </a:r>
          </a:p>
          <a:p>
            <a:endParaRPr lang="en-US" b="1" dirty="0">
              <a:solidFill>
                <a:srgbClr val="3F4140"/>
              </a:solidFill>
            </a:endParaRPr>
          </a:p>
          <a:p>
            <a:r>
              <a:rPr lang="en-US" b="1" dirty="0" smtClean="0">
                <a:solidFill>
                  <a:srgbClr val="3F4140"/>
                </a:solidFill>
              </a:rPr>
              <a:t>Based on </a:t>
            </a:r>
            <a:r>
              <a:rPr lang="en-US" b="1" dirty="0" err="1" smtClean="0">
                <a:solidFill>
                  <a:srgbClr val="3F4140"/>
                </a:solidFill>
              </a:rPr>
              <a:t>SyncDev</a:t>
            </a:r>
            <a:r>
              <a:rPr lang="en-US" b="1" dirty="0" smtClean="0">
                <a:solidFill>
                  <a:srgbClr val="3F4140"/>
                </a:solidFill>
              </a:rPr>
              <a:t> Methodology:</a:t>
            </a:r>
          </a:p>
          <a:p>
            <a:pPr marL="457200" indent="-457200">
              <a:buFont typeface="Wingdings" charset="2"/>
              <a:buChar char="Ø"/>
            </a:pPr>
            <a:r>
              <a:rPr lang="en-US" dirty="0" smtClean="0">
                <a:solidFill>
                  <a:srgbClr val="3F4140"/>
                </a:solidFill>
              </a:rPr>
              <a:t>Cross-functional team “Jury”</a:t>
            </a:r>
          </a:p>
          <a:p>
            <a:pPr marL="457200" indent="-457200">
              <a:buFont typeface="Wingdings" charset="2"/>
              <a:buChar char="Ø"/>
            </a:pPr>
            <a:r>
              <a:rPr lang="en-US" dirty="0" smtClean="0">
                <a:solidFill>
                  <a:srgbClr val="3F4140"/>
                </a:solidFill>
              </a:rPr>
              <a:t>VC Analytics 2015 “Product Pitch”</a:t>
            </a:r>
          </a:p>
          <a:p>
            <a:pPr marL="457200" indent="-457200">
              <a:buFont typeface="Wingdings" charset="2"/>
              <a:buChar char="Ø"/>
            </a:pPr>
            <a:r>
              <a:rPr lang="en-US" dirty="0" smtClean="0">
                <a:solidFill>
                  <a:srgbClr val="3F4140"/>
                </a:solidFill>
              </a:rPr>
              <a:t>Structured Customer Feedback (e.g. $100 Test)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6" name="Picture 5" descr="Under construction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9981" y="1825625"/>
            <a:ext cx="6934200" cy="693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19743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1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6000" dirty="0">
                <a:solidFill>
                  <a:srgbClr val="595959"/>
                </a:solidFill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Brightcove Analytics API</a:t>
            </a:r>
            <a:endParaRPr lang="en-US" dirty="0"/>
          </a:p>
        </p:txBody>
      </p:sp>
      <p:sp>
        <p:nvSpPr>
          <p:cNvPr id="7170" name="Rectangle 2"/>
          <p:cNvSpPr>
            <a:spLocks noGrp="1" noChangeArrowheads="1"/>
          </p:cNvSpPr>
          <p:nvPr>
            <p:ph type="body" sz="quarter" idx="10"/>
          </p:nvPr>
        </p:nvSpPr>
        <p:spPr/>
        <p:txBody>
          <a:bodyPr/>
          <a:lstStyle/>
          <a:p>
            <a:pPr>
              <a:spcBef>
                <a:spcPts val="500"/>
              </a:spcBef>
            </a:pPr>
            <a:r>
              <a:rPr lang="en-US" sz="2400" dirty="0">
                <a:solidFill>
                  <a:srgbClr val="7F7F7F"/>
                </a:solidFill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Robert Crooks</a:t>
            </a:r>
          </a:p>
          <a:p>
            <a:pPr>
              <a:spcBef>
                <a:spcPts val="500"/>
              </a:spcBef>
            </a:pPr>
            <a:r>
              <a:rPr lang="en-US" sz="2400" dirty="0">
                <a:solidFill>
                  <a:srgbClr val="7F7F7F"/>
                </a:solidFill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Director of Brightcove Learning Services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6860155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1"/>
          <p:cNvSpPr>
            <a:spLocks noGrp="1" noChangeArrowheads="1"/>
          </p:cNvSpPr>
          <p:nvPr>
            <p:ph type="title"/>
          </p:nvPr>
        </p:nvSpPr>
        <p:spPr/>
        <p:txBody>
          <a:bodyPr lIns="0" tIns="0" rIns="0" bIns="0"/>
          <a:lstStyle/>
          <a:p>
            <a:pPr defTabSz="773422"/>
            <a:r>
              <a:rPr lang="en-US" sz="3600"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AGENDA</a:t>
            </a:r>
            <a:endParaRPr lang="en-US"/>
          </a:p>
        </p:txBody>
      </p:sp>
      <p:sp>
        <p:nvSpPr>
          <p:cNvPr id="8194" name="Rectangle 2"/>
          <p:cNvSpPr>
            <a:spLocks noGrp="1" noChangeArrowheads="1"/>
          </p:cNvSpPr>
          <p:nvPr>
            <p:ph idx="1"/>
          </p:nvPr>
        </p:nvSpPr>
        <p:spPr/>
        <p:txBody>
          <a:bodyPr lIns="0" tIns="0" rIns="0" bIns="0"/>
          <a:lstStyle/>
          <a:p>
            <a:pPr marL="273159" indent="-273159" defTabSz="773422">
              <a:buSzPct val="80000"/>
              <a:buBlip>
                <a:blip r:embed="rId2"/>
              </a:buBlip>
            </a:pPr>
            <a:r>
              <a:rPr lang="en-US" sz="2400" dirty="0"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The Analytics Module</a:t>
            </a:r>
          </a:p>
          <a:p>
            <a:pPr marL="273159" indent="-273159" defTabSz="773422">
              <a:buSzPct val="80000"/>
              <a:buBlip>
                <a:blip r:embed="rId2"/>
              </a:buBlip>
            </a:pPr>
            <a:r>
              <a:rPr lang="en-US" sz="2400" dirty="0"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The Analytics API</a:t>
            </a:r>
          </a:p>
          <a:p>
            <a:pPr marL="273159" indent="-273159" defTabSz="773422">
              <a:buSzPct val="80000"/>
              <a:buBlip>
                <a:blip r:embed="rId2"/>
              </a:buBlip>
            </a:pPr>
            <a:r>
              <a:rPr lang="en-US" sz="2400" dirty="0"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Analytics API solutions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115176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1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defTabSz="773422"/>
            <a:r>
              <a:rPr lang="en-US" sz="6000" dirty="0">
                <a:solidFill>
                  <a:srgbClr val="EFEFF0"/>
                </a:solidFill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The Analytics API</a:t>
            </a:r>
            <a:endParaRPr lang="en-US" dirty="0">
              <a:solidFill>
                <a:srgbClr val="EFEFF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>
              <a:solidFill>
                <a:srgbClr val="EFEF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7109414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sz="5400" dirty="0" smtClean="0">
                <a:solidFill>
                  <a:schemeClr val="accent6">
                    <a:lumMod val="50000"/>
                  </a:schemeClr>
                </a:solidFill>
              </a:rPr>
              <a:t>The Analytics Module</a:t>
            </a:r>
            <a:endParaRPr lang="en-US" sz="54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Fully GA now</a:t>
            </a:r>
          </a:p>
          <a:p>
            <a:r>
              <a:rPr lang="en-US" dirty="0" smtClean="0"/>
              <a:t>Gets all its data from the Analytics API</a:t>
            </a:r>
          </a:p>
          <a:p>
            <a:r>
              <a:rPr lang="en-US" dirty="0" smtClean="0"/>
              <a:t>A lot there now</a:t>
            </a:r>
          </a:p>
          <a:p>
            <a:r>
              <a:rPr lang="en-US" dirty="0" smtClean="0"/>
              <a:t>Export data as CSV or XLSX file</a:t>
            </a:r>
          </a:p>
          <a:p>
            <a:r>
              <a:rPr lang="en-US" dirty="0" smtClean="0"/>
              <a:t>Coming: Custom Report Generator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642223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1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defTabSz="773422"/>
            <a:r>
              <a:rPr lang="en-US" sz="6000" dirty="0">
                <a:solidFill>
                  <a:srgbClr val="EFEFF0"/>
                </a:solidFill>
                <a:latin typeface="Arial" pitchFamily="-65" charset="0"/>
                <a:ea typeface="Arial" pitchFamily="-65" charset="0"/>
                <a:cs typeface="Arial" pitchFamily="-65" charset="0"/>
                <a:sym typeface="Arial" pitchFamily="-65" charset="0"/>
              </a:rPr>
              <a:t>The Analytics API</a:t>
            </a:r>
            <a:endParaRPr lang="en-US" dirty="0">
              <a:solidFill>
                <a:srgbClr val="EFEFF0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>
              <a:solidFill>
                <a:srgbClr val="EFEF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3647151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BC-Template2014">
  <a:themeElements>
    <a:clrScheme name="Brightcove_Q3_2014">
      <a:dk1>
        <a:srgbClr val="8F8F90"/>
      </a:dk1>
      <a:lt1>
        <a:sysClr val="window" lastClr="FFFFFF"/>
      </a:lt1>
      <a:dk2>
        <a:srgbClr val="3F4140"/>
      </a:dk2>
      <a:lt2>
        <a:srgbClr val="EFEFF0"/>
      </a:lt2>
      <a:accent1>
        <a:srgbClr val="95BA2F"/>
      </a:accent1>
      <a:accent2>
        <a:srgbClr val="F67E33"/>
      </a:accent2>
      <a:accent3>
        <a:srgbClr val="ED3093"/>
      </a:accent3>
      <a:accent4>
        <a:srgbClr val="409CA9"/>
      </a:accent4>
      <a:accent5>
        <a:srgbClr val="32488A"/>
      </a:accent5>
      <a:accent6>
        <a:srgbClr val="8C8C8C"/>
      </a:accent6>
      <a:hlink>
        <a:srgbClr val="358C99"/>
      </a:hlink>
      <a:folHlink>
        <a:srgbClr val="276C76"/>
      </a:folHlink>
    </a:clrScheme>
    <a:fontScheme name="Brightcove_fin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bc-16x9-template.pptx" id="{93A921FE-6E80-4342-8EC2-1C4408DF7A38}" vid="{E2B69E2C-B113-4B58-92F2-73639C295189}"/>
    </a:ext>
  </a:extLst>
</a:theme>
</file>

<file path=ppt/theme/theme2.xml><?xml version="1.0" encoding="utf-8"?>
<a:theme xmlns:a="http://schemas.openxmlformats.org/drawingml/2006/main" name="Brightcove Dark">
  <a:themeElements>
    <a:clrScheme name="Brightcove_final">
      <a:dk1>
        <a:srgbClr val="8F8F90"/>
      </a:dk1>
      <a:lt1>
        <a:sysClr val="window" lastClr="FFFFFF"/>
      </a:lt1>
      <a:dk2>
        <a:srgbClr val="3F4140"/>
      </a:dk2>
      <a:lt2>
        <a:srgbClr val="EFEFF0"/>
      </a:lt2>
      <a:accent1>
        <a:srgbClr val="95BA2F"/>
      </a:accent1>
      <a:accent2>
        <a:srgbClr val="F67E33"/>
      </a:accent2>
      <a:accent3>
        <a:srgbClr val="ED3093"/>
      </a:accent3>
      <a:accent4>
        <a:srgbClr val="409CA9"/>
      </a:accent4>
      <a:accent5>
        <a:srgbClr val="C1C1C1"/>
      </a:accent5>
      <a:accent6>
        <a:srgbClr val="8C8C8C"/>
      </a:accent6>
      <a:hlink>
        <a:srgbClr val="358C99"/>
      </a:hlink>
      <a:folHlink>
        <a:srgbClr val="276C76"/>
      </a:folHlink>
    </a:clrScheme>
    <a:fontScheme name="Brightcove_fin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bc-16x9-template.pptx" id="{93A921FE-6E80-4342-8EC2-1C4408DF7A38}" vid="{C099BF17-C8B7-4BE4-B7A9-F9964453B8ED}"/>
    </a:ext>
  </a:extLst>
</a:theme>
</file>

<file path=ppt/theme/theme3.xml><?xml version="1.0" encoding="utf-8"?>
<a:theme xmlns:a="http://schemas.openxmlformats.org/drawingml/2006/main" name="2014 Titles">
  <a:themeElements>
    <a:clrScheme name="Brightcove">
      <a:dk1>
        <a:srgbClr val="8F8F90"/>
      </a:dk1>
      <a:lt1>
        <a:sysClr val="window" lastClr="FFFFFF"/>
      </a:lt1>
      <a:dk2>
        <a:srgbClr val="3F4140"/>
      </a:dk2>
      <a:lt2>
        <a:srgbClr val="EFEFF0"/>
      </a:lt2>
      <a:accent1>
        <a:srgbClr val="95BA2F"/>
      </a:accent1>
      <a:accent2>
        <a:srgbClr val="FBAD18"/>
      </a:accent2>
      <a:accent3>
        <a:srgbClr val="ED3093"/>
      </a:accent3>
      <a:accent4>
        <a:srgbClr val="409CA9"/>
      </a:accent4>
      <a:accent5>
        <a:srgbClr val="C1C1C1"/>
      </a:accent5>
      <a:accent6>
        <a:srgbClr val="8C8C8C"/>
      </a:accent6>
      <a:hlink>
        <a:srgbClr val="358C99"/>
      </a:hlink>
      <a:folHlink>
        <a:srgbClr val="276C76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bc-16x9-template.pptx" id="{93A921FE-6E80-4342-8EC2-1C4408DF7A38}" vid="{3895BFDA-DD2F-40AB-A4AF-F0BD206DA9BF}"/>
    </a:ext>
  </a:extLst>
</a:theme>
</file>

<file path=ppt/theme/theme4.xml><?xml version="1.0" encoding="utf-8"?>
<a:theme xmlns:a="http://schemas.openxmlformats.org/drawingml/2006/main" name="Product titles with taglin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bc-16x9-template.pptx" id="{93A921FE-6E80-4342-8EC2-1C4408DF7A38}" vid="{2E91D1BA-F315-4F6F-ABF8-9584CB0798AE}"/>
    </a:ext>
  </a:extLst>
</a:theme>
</file>

<file path=ppt/theme/theme5.xml><?xml version="1.0" encoding="utf-8"?>
<a:theme xmlns:a="http://schemas.openxmlformats.org/drawingml/2006/main" name="Products with no tagline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bc-16x9-template.pptx" id="{93A921FE-6E80-4342-8EC2-1C4408DF7A38}" vid="{25F19BAD-74FA-47F8-BCA9-3B24D0DC190F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12650</TotalTime>
  <Words>1260</Words>
  <Application>Microsoft Macintosh PowerPoint</Application>
  <PresentationFormat>Custom</PresentationFormat>
  <Paragraphs>166</Paragraphs>
  <Slides>22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5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BC-Template2014</vt:lpstr>
      <vt:lpstr>Brightcove Dark</vt:lpstr>
      <vt:lpstr>2014 Titles</vt:lpstr>
      <vt:lpstr>Product titles with tagline</vt:lpstr>
      <vt:lpstr>Products with no taglines</vt:lpstr>
      <vt:lpstr>Video Cloud Analytics</vt:lpstr>
      <vt:lpstr>VIDEO CLOUD ANALYTICS OVERVIEW</vt:lpstr>
      <vt:lpstr>VIDEO CLOUD ANALYTICS OVERVIEW</vt:lpstr>
      <vt:lpstr>Video Cloud Analytics Roadmap for 2015</vt:lpstr>
      <vt:lpstr>Brightcove Analytics API</vt:lpstr>
      <vt:lpstr>AGENDA</vt:lpstr>
      <vt:lpstr>The Analytics API</vt:lpstr>
      <vt:lpstr>The Analytics Module</vt:lpstr>
      <vt:lpstr>The Analytics API</vt:lpstr>
      <vt:lpstr>THE NEW ANALYTICS API</vt:lpstr>
      <vt:lpstr>SERVICE URL AND AUTHORIZATION</vt:lpstr>
      <vt:lpstr>DIMENSIONS</vt:lpstr>
      <vt:lpstr>PARAMETERS</vt:lpstr>
      <vt:lpstr>Sample Solutions</vt:lpstr>
      <vt:lpstr>TWO BASIC CATEGORIES OF SOLUTIONS</vt:lpstr>
      <vt:lpstr>Exercise 1</vt:lpstr>
      <vt:lpstr>Get Client Credential</vt:lpstr>
      <vt:lpstr>Exercise 2</vt:lpstr>
      <vt:lpstr>Setup</vt:lpstr>
      <vt:lpstr>The Media API Part</vt:lpstr>
      <vt:lpstr>The Analytics API Part</vt:lpstr>
      <vt:lpstr>Thank you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dave</dc:creator>
  <cp:lastModifiedBy>Robert Crooks</cp:lastModifiedBy>
  <cp:revision>53</cp:revision>
  <dcterms:created xsi:type="dcterms:W3CDTF">2014-09-13T21:02:55Z</dcterms:created>
  <dcterms:modified xsi:type="dcterms:W3CDTF">2014-11-10T12:52:01Z</dcterms:modified>
</cp:coreProperties>
</file>

<file path=docProps/thumbnail.jpeg>
</file>